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grandir Tight" pitchFamily="2" charset="77"/>
      <p:regular r:id="rId17"/>
    </p:embeddedFont>
    <p:embeddedFont>
      <p:font typeface="Arimo" panose="020B0604020202020204" pitchFamily="34" charset="0"/>
      <p:regular r:id="rId18"/>
    </p:embeddedFont>
    <p:embeddedFont>
      <p:font typeface="Roca Two" pitchFamily="2" charset="77"/>
      <p:regular r:id="rId19"/>
    </p:embeddedFont>
    <p:embeddedFont>
      <p:font typeface="Roca Two Bold" pitchFamily="2" charset="77"/>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3252" autoAdjust="0"/>
  </p:normalViewPr>
  <p:slideViewPr>
    <p:cSldViewPr>
      <p:cViewPr varScale="1">
        <p:scale>
          <a:sx n="43" d="100"/>
          <a:sy n="43" d="100"/>
        </p:scale>
        <p:origin x="170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dirty="0"/>
          </a:p>
          <a:p>
            <a:r>
              <a:rPr lang="en-US" dirty="0"/>
              <a:t>"I'm not good at tech" is something I often hear from psychologists and psychology professionals. </a:t>
            </a:r>
          </a:p>
          <a:p>
            <a:endParaRPr lang="en-US" dirty="0"/>
          </a:p>
          <a:p>
            <a:r>
              <a:rPr lang="en-US" dirty="0"/>
              <a:t>Psychologists typically tend to be late adopters of new technologies. </a:t>
            </a:r>
          </a:p>
          <a:p>
            <a:endParaRPr lang="en-US" dirty="0"/>
          </a:p>
          <a:p>
            <a:r>
              <a:rPr lang="en-US" dirty="0"/>
              <a:t>Research going back to 1996 found that in a sample of psychologists, over half rated themselves as mildly/ majorly technophobic. </a:t>
            </a:r>
          </a:p>
          <a:p>
            <a:endParaRPr lang="en-US" dirty="0"/>
          </a:p>
          <a:p>
            <a:r>
              <a:rPr lang="en-US" dirty="0"/>
              <a:t>Psychologists are rarely technologists, potentially due to the human/ person </a:t>
            </a:r>
            <a:r>
              <a:rPr lang="en-US" dirty="0" err="1"/>
              <a:t>centred</a:t>
            </a:r>
            <a:r>
              <a:rPr lang="en-US" dirty="0"/>
              <a:t> ethos at the heart of psychology. </a:t>
            </a:r>
          </a:p>
          <a:p>
            <a:endParaRPr lang="en-US" dirty="0"/>
          </a:p>
          <a:p>
            <a:r>
              <a:rPr lang="en-US" dirty="0"/>
              <a:t>Beliefs about the impact of technology on the therapeutic relationship. </a:t>
            </a:r>
          </a:p>
          <a:p>
            <a:endParaRPr lang="en-US" dirty="0"/>
          </a:p>
          <a:p>
            <a:r>
              <a:rPr lang="en-US" dirty="0"/>
              <a:t>Psychology has traditionally been seen as a uniquely human field empathy, sensitivity— but Generative AI is starting to challenge that idea</a:t>
            </a:r>
          </a:p>
          <a:p>
            <a:endParaRPr lang="en-US" dirty="0"/>
          </a:p>
          <a:p>
            <a:r>
              <a:rPr lang="en-US" dirty="0"/>
              <a:t>Gen AI challenges the idea that psychological care requires human interpretation, emotional attunement, or professional intuition. For some, it raises existential questions: If an AI can perform these tasks with accuracy and empathy, what is left that only a human clinician can do?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It is no secret that technology is unfortunately, routinely developed and Implemented (or attempted to be implemented) without the involvement of key stakeholders. </a:t>
            </a:r>
          </a:p>
          <a:p>
            <a:endParaRPr lang="en-US" dirty="0"/>
          </a:p>
          <a:p>
            <a:r>
              <a:rPr lang="en-US" dirty="0"/>
              <a:t>Story about how psychologist who consulted on the development of an AI mental health app that was being developed by 12 coders and no clinicians. </a:t>
            </a:r>
          </a:p>
          <a:p>
            <a:endParaRPr lang="en-US" dirty="0"/>
          </a:p>
          <a:p>
            <a:endParaRPr lang="en-US" dirty="0"/>
          </a:p>
          <a:p>
            <a:r>
              <a:rPr lang="en-US" dirty="0"/>
              <a:t>Historically clinician acceptance has been cited as a key barrier to the adoption of digital technology. The best example of this is </a:t>
            </a:r>
            <a:r>
              <a:rPr lang="en-US" dirty="0" err="1"/>
              <a:t>telemental</a:t>
            </a:r>
            <a:r>
              <a:rPr lang="en-US" dirty="0"/>
              <a:t> health where, even though video call therapy was deemed to be acceptable in terms of efficacy, safety, and even patient acceptance it was still not adopted. Clinicians were skeptical about it's effectiveness and even believed that patients wouldn't find it helpful (even when they did!). It took a global pandemic to show us all the benefits. The risk is that the story will be the same for the integration of AI. </a:t>
            </a:r>
          </a:p>
          <a:p>
            <a:endParaRPr lang="en-US" dirty="0"/>
          </a:p>
          <a:p>
            <a:r>
              <a:rPr lang="en-US" dirty="0"/>
              <a:t>There is also a lack of in depth research exploring stakeholder perspectives of emerging AI technology.</a:t>
            </a:r>
          </a:p>
          <a:p>
            <a:endParaRPr lang="en-US" dirty="0"/>
          </a:p>
          <a:p>
            <a:r>
              <a:rPr lang="en-US" dirty="0"/>
              <a:t>Therefore it is vital to understand the specific barriers to adoption of generative AI tools in order to ensure that they are developed and implemented safely and effectively.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Unified theory of usage and acceptance of technology. </a:t>
            </a:r>
          </a:p>
          <a:p>
            <a:endParaRPr lang="en-US" dirty="0"/>
          </a:p>
          <a:p>
            <a:r>
              <a:rPr lang="en-US" dirty="0"/>
              <a:t>Little research looking at these factors in relation to psychology professionals and AI. Nor about the relative importance of each of these factors in predicting the adoption of new technologies. </a:t>
            </a:r>
          </a:p>
          <a:p>
            <a:endParaRPr lang="en-US" dirty="0"/>
          </a:p>
          <a:p>
            <a:r>
              <a:rPr lang="en-US" dirty="0"/>
              <a:t>Important to see how vital these factors are in predicting usage. </a:t>
            </a:r>
          </a:p>
          <a:p>
            <a:endParaRPr lang="en-US" dirty="0"/>
          </a:p>
          <a:p>
            <a:r>
              <a:rPr lang="en-US" dirty="0"/>
              <a:t>Moderators are also really important: age, experience, professional factors (profession, years of clinical experience)</a:t>
            </a:r>
          </a:p>
          <a:p>
            <a:endParaRPr lang="en-US" dirty="0"/>
          </a:p>
          <a:p>
            <a:endParaRPr lang="en-US" dirty="0"/>
          </a:p>
          <a:p>
            <a:r>
              <a:rPr lang="en-US" dirty="0"/>
              <a:t>How this might play out: </a:t>
            </a:r>
          </a:p>
          <a:p>
            <a:endParaRPr lang="en-US" dirty="0"/>
          </a:p>
          <a:p>
            <a:r>
              <a:rPr lang="en-US" dirty="0"/>
              <a:t>Lower perceived ease of use</a:t>
            </a:r>
          </a:p>
          <a:p>
            <a:endParaRPr lang="en-US" dirty="0"/>
          </a:p>
          <a:p>
            <a:r>
              <a:rPr lang="en-US" dirty="0"/>
              <a:t>Older individuals often perceive technology as harder to use, which strongly impacts their behavioral intention to adopt it.</a:t>
            </a:r>
          </a:p>
          <a:p>
            <a:endParaRPr lang="en-US" dirty="0"/>
          </a:p>
          <a:p>
            <a:r>
              <a:rPr lang="en-US" dirty="0"/>
              <a:t>Less Exposure, Less Confidence</a:t>
            </a:r>
          </a:p>
          <a:p>
            <a:endParaRPr lang="en-US" dirty="0"/>
          </a:p>
          <a:p>
            <a:r>
              <a:rPr lang="en-US" dirty="0"/>
              <a:t>Without regular interaction with tech, they may feel less confident, contributing to low perceived usefulness </a:t>
            </a:r>
          </a:p>
          <a:p>
            <a:endParaRPr lang="en-US" dirty="0"/>
          </a:p>
          <a:p>
            <a:r>
              <a:rPr lang="en-US" dirty="0"/>
              <a:t>Weaker Facilitating Conditions</a:t>
            </a:r>
          </a:p>
          <a:p>
            <a:endParaRPr lang="en-US" dirty="0"/>
          </a:p>
          <a:p>
            <a:r>
              <a:rPr lang="en-US" dirty="0"/>
              <a:t>They may lack access to training, peer support, or tailored tools that ease adoption.</a:t>
            </a:r>
          </a:p>
          <a:p>
            <a:endParaRPr lang="en-US" dirty="0"/>
          </a:p>
          <a:p>
            <a:r>
              <a:rPr lang="en-US" dirty="0"/>
              <a:t>Social Influence Might Backfire</a:t>
            </a:r>
          </a:p>
          <a:p>
            <a:endParaRPr lang="en-US" dirty="0"/>
          </a:p>
          <a:p>
            <a:r>
              <a:rPr lang="en-US" dirty="0"/>
              <a:t>If peers are also skeptical or unfamiliar with the technology, positive peer pressure may be absent.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Lack of integration into clinical workflows</a:t>
            </a:r>
          </a:p>
          <a:p>
            <a:endParaRPr lang="en-US" dirty="0"/>
          </a:p>
          <a:p>
            <a:r>
              <a:rPr lang="en-US" dirty="0"/>
              <a:t>Trust</a:t>
            </a:r>
          </a:p>
          <a:p>
            <a:endParaRPr lang="en-US" dirty="0"/>
          </a:p>
          <a:p>
            <a:r>
              <a:rPr lang="en-US" dirty="0"/>
              <a:t>Threat to professional identity</a:t>
            </a:r>
          </a:p>
          <a:p>
            <a:endParaRPr lang="en-US" dirty="0"/>
          </a:p>
          <a:p>
            <a:r>
              <a:rPr lang="en-US" dirty="0"/>
              <a:t>Regulatory concerns</a:t>
            </a:r>
          </a:p>
          <a:p>
            <a:endParaRPr lang="en-US" dirty="0"/>
          </a:p>
          <a:p>
            <a:r>
              <a:rPr lang="en-US" dirty="0"/>
              <a:t>Confidentiality concerns </a:t>
            </a:r>
          </a:p>
          <a:p>
            <a:endParaRPr lang="en-US" dirty="0"/>
          </a:p>
          <a:p>
            <a:r>
              <a:rPr lang="en-US" dirty="0"/>
              <a:t>Safety concerns</a:t>
            </a:r>
          </a:p>
          <a:p>
            <a:endParaRPr lang="en-US" dirty="0"/>
          </a:p>
          <a:p>
            <a:r>
              <a:rPr lang="en-US" dirty="0"/>
              <a:t>Model bias</a:t>
            </a:r>
          </a:p>
          <a:p>
            <a:endParaRPr lang="en-US" dirty="0"/>
          </a:p>
          <a:p>
            <a:r>
              <a:rPr lang="en-US" dirty="0"/>
              <a:t>Model </a:t>
            </a:r>
            <a:r>
              <a:rPr lang="en-US" dirty="0" err="1"/>
              <a:t>blackboxxing</a:t>
            </a:r>
            <a:r>
              <a:rPr lang="en-US" dirty="0"/>
              <a:t> </a:t>
            </a:r>
          </a:p>
          <a:p>
            <a:endParaRPr lang="en-US" dirty="0"/>
          </a:p>
          <a:p>
            <a:r>
              <a:rPr lang="en-US" dirty="0"/>
              <a:t>Environmental concerns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motivation for this research stems from the accelerating development of generative AI and its potential to transform psychological services. Despite this potential, adoption across the psychology profession is inconsistent (or completely unknown!), and little is known about what drives or hinders uptake.</a:t>
            </a:r>
          </a:p>
          <a:p>
            <a:endParaRPr lang="en-US"/>
          </a:p>
          <a:p>
            <a:r>
              <a:rPr lang="en-US"/>
              <a:t>This study is designed to fill that gap by identifying the key predictors of intention to adopt emerging generative AI tools clinically. It draws on models like the Technology Acceptance Model.</a:t>
            </a:r>
          </a:p>
          <a:p>
            <a:endParaRPr lang="en-US"/>
          </a:p>
          <a:p>
            <a:r>
              <a:rPr lang="en-US"/>
              <a:t>By understanding these factors, we can not only support developers in creating tools that align with clinical values, but also inform training, regulation, and organisational strategies that make AI adoption both acceptable and effective. Ultimately, this research contributes to safe, ethical, and person-centred implementation of AI in mental healthcare.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 am also interested in the specific use cases for generative AI within psychological services. </a:t>
            </a:r>
          </a:p>
          <a:p>
            <a:r>
              <a:rPr lang="en-US" dirty="0"/>
              <a:t>Again it is important that we understand how we can develop  these tools in a way that is both safe for clients, and helpful for clinicians. </a:t>
            </a:r>
          </a:p>
          <a:p>
            <a:endParaRPr lang="en-US" dirty="0"/>
          </a:p>
          <a:p>
            <a:r>
              <a:rPr lang="en-US" dirty="0"/>
              <a:t>Psychological formulation - Introduction</a:t>
            </a:r>
          </a:p>
          <a:p>
            <a:r>
              <a:rPr lang="en-US" dirty="0"/>
              <a:t>A formulation is a joint effort between you and</a:t>
            </a:r>
          </a:p>
          <a:p>
            <a:r>
              <a:rPr lang="en-US" dirty="0"/>
              <a:t>the psychologist to </a:t>
            </a:r>
            <a:r>
              <a:rPr lang="en-US" dirty="0" err="1"/>
              <a:t>summarise</a:t>
            </a:r>
            <a:r>
              <a:rPr lang="en-US" dirty="0"/>
              <a:t> your difficulties, to</a:t>
            </a:r>
          </a:p>
          <a:p>
            <a:r>
              <a:rPr lang="en-US" dirty="0"/>
              <a:t>explain why they may be happening and to make</a:t>
            </a:r>
          </a:p>
          <a:p>
            <a:r>
              <a:rPr lang="en-US" dirty="0"/>
              <a:t>sense of them. It may include past difficulties and</a:t>
            </a:r>
          </a:p>
          <a:p>
            <a:r>
              <a:rPr lang="en-US" dirty="0"/>
              <a:t>experiences if these are relevant to the present.</a:t>
            </a:r>
          </a:p>
          <a:p>
            <a:r>
              <a:rPr lang="en-US" dirty="0"/>
              <a:t>It acknowledges your strengths and resources. It</a:t>
            </a:r>
          </a:p>
          <a:p>
            <a:r>
              <a:rPr lang="en-US" dirty="0"/>
              <a:t>also helps the psychologist work out what needs to</a:t>
            </a:r>
          </a:p>
          <a:p>
            <a:r>
              <a:rPr lang="en-US" dirty="0"/>
              <a:t>be done in order for you to feel better and recover.</a:t>
            </a:r>
          </a:p>
          <a:p>
            <a:r>
              <a:rPr lang="en-US" dirty="0"/>
              <a:t>There is quite a bit of evidence that developing this</a:t>
            </a:r>
          </a:p>
          <a:p>
            <a:r>
              <a:rPr lang="en-US" dirty="0"/>
              <a:t>kind of account of your problems can be helpful.</a:t>
            </a:r>
          </a:p>
          <a:p>
            <a:r>
              <a:rPr lang="en-US" dirty="0"/>
              <a:t>Often a formulation is used alongside a diagnosis</a:t>
            </a:r>
          </a:p>
          <a:p>
            <a:r>
              <a:rPr lang="en-US" dirty="0"/>
              <a:t>given by a medical doctor, but sometimes it is used</a:t>
            </a:r>
          </a:p>
          <a:p>
            <a:r>
              <a:rPr lang="en-US" dirty="0"/>
              <a:t>instead of a diagnosis.</a:t>
            </a:r>
          </a:p>
          <a:p>
            <a:endParaRPr lang="en-US" dirty="0"/>
          </a:p>
          <a:p>
            <a:r>
              <a:rPr lang="en-US" dirty="0"/>
              <a:t>Emerging research has begun to explore the feasibility of using ChatGPT as a tool for psychodynamic formulations and psychological counselling, with promising results. Research by Hwang et al. (2024) and demonstrated that ChatGPT can generate psychodynamic formulations and case conceptualizations that are rated as appropriate, accurate, and feasible by experts. These findings are further supported anecdotally by case studies (Raile, 2024).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the predictors, barriers, and facilitators of AI adoption is critical for both the development and successful implementation of AI tools in clinical practice. From a development perspective, knowing what professionals value—such as ease of use, clinical relevance, or transparency—allows developers to design tools that align with real-world needs and avoid features that generate resistance.</a:t>
            </a:r>
          </a:p>
          <a:p>
            <a:endParaRPr lang="en-US"/>
          </a:p>
          <a:p>
            <a:r>
              <a:rPr lang="en-US"/>
              <a:t>On the adoption side, examining these factors reveals what might prevent uptake, such as concerns around professional identity, lack of training, or ethical worries. At the same time, it identifies what helps—such as clear benefits, peer endorsement, or existing familiarity.</a:t>
            </a:r>
          </a:p>
          <a:p>
            <a:endParaRPr lang="en-US"/>
          </a:p>
          <a:p>
            <a:r>
              <a:rPr lang="en-US"/>
              <a:t>Together, this knowledge bridges the gap between innovation and implementation, ensuring that AI tools are not just technically sound, but also widely accepted and used. This is especially important in psychology, where professional culture, trust, and perceived usefulness strongly shape practice.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8.pn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19.sv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V="1">
            <a:off x="280770" y="6134592"/>
            <a:ext cx="3864095" cy="3899545"/>
          </a:xfrm>
          <a:custGeom>
            <a:avLst/>
            <a:gdLst/>
            <a:ahLst/>
            <a:cxnLst/>
            <a:rect l="l" t="t" r="r" b="b"/>
            <a:pathLst>
              <a:path w="3864095" h="3899545">
                <a:moveTo>
                  <a:pt x="0" y="3899545"/>
                </a:moveTo>
                <a:lnTo>
                  <a:pt x="3864095" y="3899545"/>
                </a:lnTo>
                <a:lnTo>
                  <a:pt x="3864095" y="0"/>
                </a:lnTo>
                <a:lnTo>
                  <a:pt x="0" y="0"/>
                </a:lnTo>
                <a:lnTo>
                  <a:pt x="0" y="389954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5486400" y="5783436"/>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5724316" y="6332774"/>
            <a:ext cx="6839368" cy="2098675"/>
          </a:xfrm>
          <a:prstGeom prst="rect">
            <a:avLst/>
          </a:prstGeom>
        </p:spPr>
        <p:txBody>
          <a:bodyPr lIns="0" tIns="0" rIns="0" bIns="0" rtlCol="0" anchor="t">
            <a:spAutoFit/>
          </a:bodyPr>
          <a:lstStyle/>
          <a:p>
            <a:pPr algn="ctr">
              <a:lnSpc>
                <a:spcPts val="5599"/>
              </a:lnSpc>
            </a:pPr>
            <a:r>
              <a:rPr lang="en-US" sz="3999">
                <a:solidFill>
                  <a:srgbClr val="000000"/>
                </a:solidFill>
                <a:latin typeface="Arimo"/>
                <a:ea typeface="Arimo"/>
                <a:cs typeface="Arimo"/>
                <a:sym typeface="Arimo"/>
              </a:rPr>
              <a:t>Sam Pye</a:t>
            </a:r>
          </a:p>
          <a:p>
            <a:pPr algn="ctr">
              <a:lnSpc>
                <a:spcPts val="5599"/>
              </a:lnSpc>
            </a:pPr>
            <a:r>
              <a:rPr lang="en-US" sz="3999">
                <a:solidFill>
                  <a:srgbClr val="000000"/>
                </a:solidFill>
                <a:latin typeface="Arimo"/>
                <a:ea typeface="Arimo"/>
                <a:cs typeface="Arimo"/>
                <a:sym typeface="Arimo"/>
              </a:rPr>
              <a:t>Trainee Clinical Psychologist, University of Surrey</a:t>
            </a:r>
          </a:p>
        </p:txBody>
      </p:sp>
      <p:sp>
        <p:nvSpPr>
          <p:cNvPr id="8" name="TextBox 8"/>
          <p:cNvSpPr txBox="1"/>
          <p:nvPr/>
        </p:nvSpPr>
        <p:spPr>
          <a:xfrm>
            <a:off x="1028700" y="2936332"/>
            <a:ext cx="16230600" cy="2625725"/>
          </a:xfrm>
          <a:prstGeom prst="rect">
            <a:avLst/>
          </a:prstGeom>
        </p:spPr>
        <p:txBody>
          <a:bodyPr lIns="0" tIns="0" rIns="0" bIns="0" rtlCol="0" anchor="t">
            <a:spAutoFit/>
          </a:bodyPr>
          <a:lstStyle/>
          <a:p>
            <a:pPr algn="ctr">
              <a:lnSpc>
                <a:spcPts val="7000"/>
              </a:lnSpc>
              <a:spcBef>
                <a:spcPct val="0"/>
              </a:spcBef>
            </a:pPr>
            <a:r>
              <a:rPr lang="en-US" sz="5000" b="1" dirty="0">
                <a:solidFill>
                  <a:srgbClr val="000000"/>
                </a:solidFill>
                <a:latin typeface="Roca Two Bold"/>
                <a:ea typeface="Roca Two Bold"/>
                <a:cs typeface="Roca Two Bold"/>
                <a:sym typeface="Roca Two Bold"/>
              </a:rPr>
              <a:t>ATTITUDES MATTER: EXPLORING CLINICIAN PERSPECTIVES ON THE FUTURE OF AI IN PSYCHOLOGICAL SERVICES</a:t>
            </a:r>
          </a:p>
        </p:txBody>
      </p:sp>
      <p:sp>
        <p:nvSpPr>
          <p:cNvPr id="9" name="TextBox 9"/>
          <p:cNvSpPr txBox="1"/>
          <p:nvPr/>
        </p:nvSpPr>
        <p:spPr>
          <a:xfrm>
            <a:off x="6914666" y="8726724"/>
            <a:ext cx="4458667" cy="688975"/>
          </a:xfrm>
          <a:prstGeom prst="rect">
            <a:avLst/>
          </a:prstGeom>
        </p:spPr>
        <p:txBody>
          <a:bodyPr lIns="0" tIns="0" rIns="0" bIns="0" rtlCol="0" anchor="t">
            <a:spAutoFit/>
          </a:bodyPr>
          <a:lstStyle/>
          <a:p>
            <a:pPr algn="ctr">
              <a:lnSpc>
                <a:spcPts val="5599"/>
              </a:lnSpc>
              <a:spcBef>
                <a:spcPct val="0"/>
              </a:spcBef>
            </a:pPr>
            <a:r>
              <a:rPr lang="en-US" sz="3999">
                <a:solidFill>
                  <a:srgbClr val="163C3F"/>
                </a:solidFill>
                <a:latin typeface="Arimo"/>
                <a:ea typeface="Arimo"/>
                <a:cs typeface="Arimo"/>
                <a:sym typeface="Arimo"/>
              </a:rPr>
              <a:t>s.pye@surrey.ac.uk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flipV="1">
            <a:off x="280770" y="6134592"/>
            <a:ext cx="3864095" cy="3899545"/>
          </a:xfrm>
          <a:custGeom>
            <a:avLst/>
            <a:gdLst/>
            <a:ahLst/>
            <a:cxnLst/>
            <a:rect l="l" t="t" r="r" b="b"/>
            <a:pathLst>
              <a:path w="3864095" h="3899545">
                <a:moveTo>
                  <a:pt x="0" y="3899545"/>
                </a:moveTo>
                <a:lnTo>
                  <a:pt x="3864095" y="3899545"/>
                </a:lnTo>
                <a:lnTo>
                  <a:pt x="3864095" y="0"/>
                </a:lnTo>
                <a:lnTo>
                  <a:pt x="0" y="0"/>
                </a:lnTo>
                <a:lnTo>
                  <a:pt x="0" y="389954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486400" y="2004438"/>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4120886" y="3179370"/>
            <a:ext cx="2731028" cy="2731028"/>
          </a:xfrm>
          <a:custGeom>
            <a:avLst/>
            <a:gdLst/>
            <a:ahLst/>
            <a:cxnLst/>
            <a:rect l="l" t="t" r="r" b="b"/>
            <a:pathLst>
              <a:path w="2731028" h="2731028">
                <a:moveTo>
                  <a:pt x="0" y="0"/>
                </a:moveTo>
                <a:lnTo>
                  <a:pt x="2731028" y="0"/>
                </a:lnTo>
                <a:lnTo>
                  <a:pt x="2731028" y="2731027"/>
                </a:lnTo>
                <a:lnTo>
                  <a:pt x="0" y="2731027"/>
                </a:lnTo>
                <a:lnTo>
                  <a:pt x="0" y="0"/>
                </a:lnTo>
                <a:close/>
              </a:path>
            </a:pathLst>
          </a:custGeom>
          <a:blipFill>
            <a:blip r:embed="rId11"/>
            <a:stretch>
              <a:fillRect/>
            </a:stretch>
          </a:blipFill>
        </p:spPr>
        <p:txBody>
          <a:bodyPr/>
          <a:lstStyle/>
          <a:p>
            <a:endParaRPr lang="en-US"/>
          </a:p>
        </p:txBody>
      </p:sp>
      <p:grpSp>
        <p:nvGrpSpPr>
          <p:cNvPr id="8" name="Group 8"/>
          <p:cNvGrpSpPr/>
          <p:nvPr/>
        </p:nvGrpSpPr>
        <p:grpSpPr>
          <a:xfrm>
            <a:off x="8406329" y="3997830"/>
            <a:ext cx="1895093" cy="1426259"/>
            <a:chOff x="0" y="0"/>
            <a:chExt cx="812800" cy="611718"/>
          </a:xfrm>
        </p:grpSpPr>
        <p:sp>
          <p:nvSpPr>
            <p:cNvPr id="9" name="Freeform 9"/>
            <p:cNvSpPr/>
            <p:nvPr/>
          </p:nvSpPr>
          <p:spPr>
            <a:xfrm>
              <a:off x="0" y="0"/>
              <a:ext cx="812800" cy="611718"/>
            </a:xfrm>
            <a:custGeom>
              <a:avLst/>
              <a:gdLst/>
              <a:ahLst/>
              <a:cxnLst/>
              <a:rect l="l" t="t" r="r" b="b"/>
              <a:pathLst>
                <a:path w="812800" h="611718">
                  <a:moveTo>
                    <a:pt x="812800" y="305859"/>
                  </a:moveTo>
                  <a:lnTo>
                    <a:pt x="406400" y="0"/>
                  </a:lnTo>
                  <a:lnTo>
                    <a:pt x="406400" y="203200"/>
                  </a:lnTo>
                  <a:lnTo>
                    <a:pt x="0" y="203200"/>
                  </a:lnTo>
                  <a:lnTo>
                    <a:pt x="0" y="408518"/>
                  </a:lnTo>
                  <a:lnTo>
                    <a:pt x="406400" y="408518"/>
                  </a:lnTo>
                  <a:lnTo>
                    <a:pt x="406400" y="611718"/>
                  </a:lnTo>
                  <a:lnTo>
                    <a:pt x="812800" y="305859"/>
                  </a:lnTo>
                  <a:close/>
                </a:path>
              </a:pathLst>
            </a:custGeom>
            <a:solidFill>
              <a:srgbClr val="F3B6C1"/>
            </a:solidFill>
          </p:spPr>
          <p:txBody>
            <a:bodyPr/>
            <a:lstStyle/>
            <a:p>
              <a:endParaRPr lang="en-US"/>
            </a:p>
          </p:txBody>
        </p:sp>
        <p:sp>
          <p:nvSpPr>
            <p:cNvPr id="10" name="TextBox 10"/>
            <p:cNvSpPr txBox="1"/>
            <p:nvPr/>
          </p:nvSpPr>
          <p:spPr>
            <a:xfrm>
              <a:off x="0" y="165100"/>
              <a:ext cx="711200" cy="243418"/>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4329105" y="1150363"/>
            <a:ext cx="10397849" cy="854075"/>
          </a:xfrm>
          <a:prstGeom prst="rect">
            <a:avLst/>
          </a:prstGeom>
        </p:spPr>
        <p:txBody>
          <a:bodyPr lIns="0" tIns="0" rIns="0" bIns="0" rtlCol="0" anchor="t">
            <a:spAutoFit/>
          </a:bodyPr>
          <a:lstStyle/>
          <a:p>
            <a:pPr algn="ctr">
              <a:lnSpc>
                <a:spcPts val="7000"/>
              </a:lnSpc>
            </a:pPr>
            <a:r>
              <a:rPr lang="en-US" sz="5000" b="1">
                <a:solidFill>
                  <a:srgbClr val="163C3F"/>
                </a:solidFill>
                <a:latin typeface="Roca Two Bold"/>
                <a:ea typeface="Roca Two Bold"/>
                <a:cs typeface="Roca Two Bold"/>
                <a:sym typeface="Roca Two Bold"/>
              </a:rPr>
              <a:t>STUDY 2 - INTERVIEW STUDY</a:t>
            </a:r>
          </a:p>
        </p:txBody>
      </p:sp>
      <p:sp>
        <p:nvSpPr>
          <p:cNvPr id="12" name="TextBox 12"/>
          <p:cNvSpPr txBox="1"/>
          <p:nvPr/>
        </p:nvSpPr>
        <p:spPr>
          <a:xfrm>
            <a:off x="1157295" y="6048867"/>
            <a:ext cx="8658211" cy="2098675"/>
          </a:xfrm>
          <a:prstGeom prst="rect">
            <a:avLst/>
          </a:prstGeom>
        </p:spPr>
        <p:txBody>
          <a:bodyPr lIns="0" tIns="0" rIns="0" bIns="0" rtlCol="0" anchor="t">
            <a:spAutoFit/>
          </a:bodyPr>
          <a:lstStyle/>
          <a:p>
            <a:pPr algn="ctr">
              <a:lnSpc>
                <a:spcPts val="5599"/>
              </a:lnSpc>
              <a:spcBef>
                <a:spcPct val="0"/>
              </a:spcBef>
            </a:pPr>
            <a:r>
              <a:rPr lang="en-US" sz="3999">
                <a:solidFill>
                  <a:srgbClr val="163C3F"/>
                </a:solidFill>
                <a:latin typeface="Arimo"/>
                <a:ea typeface="Arimo"/>
                <a:cs typeface="Arimo"/>
                <a:sym typeface="Arimo"/>
              </a:rPr>
              <a:t>Psychologist/ therapists given the opportuity of using Chat GPT as a psychological formulation assistant</a:t>
            </a:r>
          </a:p>
        </p:txBody>
      </p:sp>
      <p:sp>
        <p:nvSpPr>
          <p:cNvPr id="13" name="TextBox 13"/>
          <p:cNvSpPr txBox="1"/>
          <p:nvPr/>
        </p:nvSpPr>
        <p:spPr>
          <a:xfrm>
            <a:off x="10822399" y="3346450"/>
            <a:ext cx="6061351" cy="3508375"/>
          </a:xfrm>
          <a:prstGeom prst="rect">
            <a:avLst/>
          </a:prstGeom>
        </p:spPr>
        <p:txBody>
          <a:bodyPr lIns="0" tIns="0" rIns="0" bIns="0" rtlCol="0" anchor="t">
            <a:spAutoFit/>
          </a:bodyPr>
          <a:lstStyle/>
          <a:p>
            <a:pPr algn="l">
              <a:lnSpc>
                <a:spcPts val="5599"/>
              </a:lnSpc>
              <a:spcBef>
                <a:spcPct val="0"/>
              </a:spcBef>
            </a:pPr>
            <a:r>
              <a:rPr lang="en-US" sz="3999">
                <a:solidFill>
                  <a:srgbClr val="163C3F"/>
                </a:solidFill>
                <a:latin typeface="Arimo"/>
                <a:ea typeface="Arimo"/>
                <a:cs typeface="Arimo"/>
                <a:sym typeface="Arimo"/>
              </a:rPr>
              <a:t>Interview to share their experiences and discuss the barriers and facilitators for adopting it as a tool for psychological formulation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flipV="1">
            <a:off x="181277" y="6387455"/>
            <a:ext cx="3864095" cy="3899545"/>
          </a:xfrm>
          <a:custGeom>
            <a:avLst/>
            <a:gdLst/>
            <a:ahLst/>
            <a:cxnLst/>
            <a:rect l="l" t="t" r="r" b="b"/>
            <a:pathLst>
              <a:path w="3864095" h="3899545">
                <a:moveTo>
                  <a:pt x="0" y="3899545"/>
                </a:moveTo>
                <a:lnTo>
                  <a:pt x="3864094" y="3899545"/>
                </a:lnTo>
                <a:lnTo>
                  <a:pt x="3864094" y="0"/>
                </a:lnTo>
                <a:lnTo>
                  <a:pt x="0" y="0"/>
                </a:lnTo>
                <a:lnTo>
                  <a:pt x="0" y="389954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376460" y="1621298"/>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p:cNvSpPr txBox="1"/>
          <p:nvPr/>
        </p:nvSpPr>
        <p:spPr>
          <a:xfrm>
            <a:off x="4088148" y="688086"/>
            <a:ext cx="10111704" cy="854075"/>
          </a:xfrm>
          <a:prstGeom prst="rect">
            <a:avLst/>
          </a:prstGeom>
        </p:spPr>
        <p:txBody>
          <a:bodyPr lIns="0" tIns="0" rIns="0" bIns="0" rtlCol="0" anchor="t">
            <a:spAutoFit/>
          </a:bodyPr>
          <a:lstStyle/>
          <a:p>
            <a:pPr algn="ctr">
              <a:lnSpc>
                <a:spcPts val="7000"/>
              </a:lnSpc>
            </a:pPr>
            <a:r>
              <a:rPr lang="en-US" sz="5000" b="1">
                <a:solidFill>
                  <a:srgbClr val="163C3F"/>
                </a:solidFill>
                <a:latin typeface="Roca Two Bold"/>
                <a:ea typeface="Roca Two Bold"/>
                <a:cs typeface="Roca Two Bold"/>
                <a:sym typeface="Roca Two Bold"/>
              </a:rPr>
              <a:t>IMPLICATIONS </a:t>
            </a:r>
          </a:p>
        </p:txBody>
      </p:sp>
      <p:sp>
        <p:nvSpPr>
          <p:cNvPr id="8" name="TextBox 8"/>
          <p:cNvSpPr txBox="1"/>
          <p:nvPr/>
        </p:nvSpPr>
        <p:spPr>
          <a:xfrm>
            <a:off x="1441941" y="2503871"/>
            <a:ext cx="15404117" cy="6327775"/>
          </a:xfrm>
          <a:prstGeom prst="rect">
            <a:avLst/>
          </a:prstGeom>
        </p:spPr>
        <p:txBody>
          <a:bodyPr lIns="0" tIns="0" rIns="0" bIns="0" rtlCol="0" anchor="t">
            <a:spAutoFit/>
          </a:bodyPr>
          <a:lstStyle/>
          <a:p>
            <a:pPr marL="863596" lvl="1" indent="-431798" algn="l">
              <a:lnSpc>
                <a:spcPts val="5599"/>
              </a:lnSpc>
              <a:buFont typeface="Arial"/>
              <a:buChar char="•"/>
            </a:pPr>
            <a:r>
              <a:rPr lang="en-US" sz="3999">
                <a:solidFill>
                  <a:srgbClr val="163C3F"/>
                </a:solidFill>
                <a:latin typeface="Arimo"/>
                <a:ea typeface="Arimo"/>
                <a:cs typeface="Arimo"/>
                <a:sym typeface="Arimo"/>
              </a:rPr>
              <a:t>Enables targeted development of AI tools that meet professional needs</a:t>
            </a:r>
          </a:p>
          <a:p>
            <a:pPr marL="863596" lvl="1" indent="-431798" algn="l">
              <a:lnSpc>
                <a:spcPts val="5599"/>
              </a:lnSpc>
              <a:buFont typeface="Arial"/>
              <a:buChar char="•"/>
            </a:pPr>
            <a:r>
              <a:rPr lang="en-US" sz="3999">
                <a:solidFill>
                  <a:srgbClr val="163C3F"/>
                </a:solidFill>
                <a:latin typeface="Arimo"/>
                <a:ea typeface="Arimo"/>
                <a:cs typeface="Arimo"/>
                <a:sym typeface="Arimo"/>
              </a:rPr>
              <a:t>Ensures tools are acceptable and useful in real-world practice</a:t>
            </a:r>
          </a:p>
          <a:p>
            <a:pPr marL="863596" lvl="1" indent="-431798" algn="l">
              <a:lnSpc>
                <a:spcPts val="5599"/>
              </a:lnSpc>
              <a:buFont typeface="Arial"/>
              <a:buChar char="•"/>
            </a:pPr>
            <a:r>
              <a:rPr lang="en-US" sz="3999">
                <a:solidFill>
                  <a:srgbClr val="163C3F"/>
                </a:solidFill>
                <a:latin typeface="Arimo"/>
                <a:ea typeface="Arimo"/>
                <a:cs typeface="Arimo"/>
                <a:sym typeface="Arimo"/>
              </a:rPr>
              <a:t>Identifies barriers that hinder adoption and strategies to overcome them as well as facilitators that can be leveraged to promote use</a:t>
            </a:r>
          </a:p>
          <a:p>
            <a:pPr marL="863596" lvl="1" indent="-431798" algn="l">
              <a:lnSpc>
                <a:spcPts val="5599"/>
              </a:lnSpc>
              <a:buFont typeface="Arial"/>
              <a:buChar char="•"/>
            </a:pPr>
            <a:r>
              <a:rPr lang="en-US" sz="3999">
                <a:solidFill>
                  <a:srgbClr val="163C3F"/>
                </a:solidFill>
                <a:latin typeface="Arimo"/>
                <a:ea typeface="Arimo"/>
                <a:cs typeface="Arimo"/>
                <a:sym typeface="Arimo"/>
              </a:rPr>
              <a:t>Supports smoother integration into clinical workflows</a:t>
            </a:r>
          </a:p>
          <a:p>
            <a:pPr marL="863596" lvl="1" indent="-431798" algn="l">
              <a:lnSpc>
                <a:spcPts val="5599"/>
              </a:lnSpc>
              <a:buFont typeface="Arial"/>
              <a:buChar char="•"/>
            </a:pPr>
            <a:r>
              <a:rPr lang="en-US" sz="3999">
                <a:solidFill>
                  <a:srgbClr val="163C3F"/>
                </a:solidFill>
                <a:latin typeface="Arimo"/>
                <a:ea typeface="Arimo"/>
                <a:cs typeface="Arimo"/>
                <a:sym typeface="Arimo"/>
              </a:rPr>
              <a:t>Identify key training and educational needs</a:t>
            </a:r>
          </a:p>
          <a:p>
            <a:pPr algn="l">
              <a:lnSpc>
                <a:spcPts val="5599"/>
              </a:lnSpc>
            </a:pPr>
            <a:endParaRPr lang="en-US" sz="3999">
              <a:solidFill>
                <a:srgbClr val="163C3F"/>
              </a:solidFill>
              <a:latin typeface="Arimo"/>
              <a:ea typeface="Arimo"/>
              <a:cs typeface="Arimo"/>
              <a:sym typeface="Arim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V="1">
            <a:off x="280770" y="6134592"/>
            <a:ext cx="3864095" cy="3899545"/>
          </a:xfrm>
          <a:custGeom>
            <a:avLst/>
            <a:gdLst/>
            <a:ahLst/>
            <a:cxnLst/>
            <a:rect l="l" t="t" r="r" b="b"/>
            <a:pathLst>
              <a:path w="3864095" h="3899545">
                <a:moveTo>
                  <a:pt x="0" y="3899545"/>
                </a:moveTo>
                <a:lnTo>
                  <a:pt x="3864095" y="3899545"/>
                </a:lnTo>
                <a:lnTo>
                  <a:pt x="3864095" y="0"/>
                </a:lnTo>
                <a:lnTo>
                  <a:pt x="0" y="0"/>
                </a:lnTo>
                <a:lnTo>
                  <a:pt x="0" y="389954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5487259" y="1968979"/>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9659770" y="2534870"/>
            <a:ext cx="5912132" cy="1058628"/>
            <a:chOff x="0" y="0"/>
            <a:chExt cx="1557105" cy="278816"/>
          </a:xfrm>
        </p:grpSpPr>
        <p:sp>
          <p:nvSpPr>
            <p:cNvPr id="8" name="Freeform 8"/>
            <p:cNvSpPr/>
            <p:nvPr/>
          </p:nvSpPr>
          <p:spPr>
            <a:xfrm>
              <a:off x="0" y="0"/>
              <a:ext cx="1557105" cy="278816"/>
            </a:xfrm>
            <a:custGeom>
              <a:avLst/>
              <a:gdLst/>
              <a:ahLst/>
              <a:cxnLst/>
              <a:rect l="l" t="t" r="r" b="b"/>
              <a:pathLst>
                <a:path w="1557105" h="278816">
                  <a:moveTo>
                    <a:pt x="0" y="0"/>
                  </a:moveTo>
                  <a:lnTo>
                    <a:pt x="1557105" y="0"/>
                  </a:lnTo>
                  <a:lnTo>
                    <a:pt x="1557105" y="278816"/>
                  </a:lnTo>
                  <a:lnTo>
                    <a:pt x="0" y="278816"/>
                  </a:lnTo>
                  <a:close/>
                </a:path>
              </a:pathLst>
            </a:custGeom>
            <a:solidFill>
              <a:srgbClr val="163C3F"/>
            </a:solidFill>
          </p:spPr>
          <p:txBody>
            <a:bodyPr/>
            <a:lstStyle/>
            <a:p>
              <a:endParaRPr lang="en-US"/>
            </a:p>
          </p:txBody>
        </p:sp>
        <p:sp>
          <p:nvSpPr>
            <p:cNvPr id="9" name="TextBox 9"/>
            <p:cNvSpPr txBox="1"/>
            <p:nvPr/>
          </p:nvSpPr>
          <p:spPr>
            <a:xfrm>
              <a:off x="0" y="-38100"/>
              <a:ext cx="1557105" cy="316916"/>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2395619" y="2534870"/>
            <a:ext cx="6290929" cy="1058628"/>
            <a:chOff x="0" y="0"/>
            <a:chExt cx="1656870" cy="278816"/>
          </a:xfrm>
        </p:grpSpPr>
        <p:sp>
          <p:nvSpPr>
            <p:cNvPr id="11" name="Freeform 11"/>
            <p:cNvSpPr/>
            <p:nvPr/>
          </p:nvSpPr>
          <p:spPr>
            <a:xfrm>
              <a:off x="0" y="0"/>
              <a:ext cx="1656870" cy="278816"/>
            </a:xfrm>
            <a:custGeom>
              <a:avLst/>
              <a:gdLst/>
              <a:ahLst/>
              <a:cxnLst/>
              <a:rect l="l" t="t" r="r" b="b"/>
              <a:pathLst>
                <a:path w="1656870" h="278816">
                  <a:moveTo>
                    <a:pt x="0" y="0"/>
                  </a:moveTo>
                  <a:lnTo>
                    <a:pt x="1656870" y="0"/>
                  </a:lnTo>
                  <a:lnTo>
                    <a:pt x="1656870" y="278816"/>
                  </a:lnTo>
                  <a:lnTo>
                    <a:pt x="0" y="278816"/>
                  </a:lnTo>
                  <a:close/>
                </a:path>
              </a:pathLst>
            </a:custGeom>
            <a:solidFill>
              <a:srgbClr val="F3B6C1"/>
            </a:solidFill>
          </p:spPr>
          <p:txBody>
            <a:bodyPr/>
            <a:lstStyle/>
            <a:p>
              <a:endParaRPr lang="en-US"/>
            </a:p>
          </p:txBody>
        </p:sp>
        <p:sp>
          <p:nvSpPr>
            <p:cNvPr id="12" name="TextBox 12"/>
            <p:cNvSpPr txBox="1"/>
            <p:nvPr/>
          </p:nvSpPr>
          <p:spPr>
            <a:xfrm>
              <a:off x="0" y="-38100"/>
              <a:ext cx="1656870" cy="316916"/>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2919683" y="3811974"/>
            <a:ext cx="5242801" cy="5242801"/>
          </a:xfrm>
          <a:custGeom>
            <a:avLst/>
            <a:gdLst/>
            <a:ahLst/>
            <a:cxnLst/>
            <a:rect l="l" t="t" r="r" b="b"/>
            <a:pathLst>
              <a:path w="5242801" h="5242801">
                <a:moveTo>
                  <a:pt x="0" y="0"/>
                </a:moveTo>
                <a:lnTo>
                  <a:pt x="5242802" y="0"/>
                </a:lnTo>
                <a:lnTo>
                  <a:pt x="5242802" y="5242801"/>
                </a:lnTo>
                <a:lnTo>
                  <a:pt x="0" y="5242801"/>
                </a:lnTo>
                <a:lnTo>
                  <a:pt x="0" y="0"/>
                </a:lnTo>
                <a:close/>
              </a:path>
            </a:pathLst>
          </a:custGeom>
          <a:blipFill>
            <a:blip r:embed="rId10"/>
            <a:stretch>
              <a:fillRect/>
            </a:stretch>
          </a:blipFill>
        </p:spPr>
        <p:txBody>
          <a:bodyPr/>
          <a:lstStyle/>
          <a:p>
            <a:endParaRPr lang="en-US"/>
          </a:p>
        </p:txBody>
      </p:sp>
      <p:sp>
        <p:nvSpPr>
          <p:cNvPr id="14" name="Freeform 14"/>
          <p:cNvSpPr/>
          <p:nvPr/>
        </p:nvSpPr>
        <p:spPr>
          <a:xfrm>
            <a:off x="10058836" y="3811974"/>
            <a:ext cx="5242801" cy="5242801"/>
          </a:xfrm>
          <a:custGeom>
            <a:avLst/>
            <a:gdLst/>
            <a:ahLst/>
            <a:cxnLst/>
            <a:rect l="l" t="t" r="r" b="b"/>
            <a:pathLst>
              <a:path w="5242801" h="5242801">
                <a:moveTo>
                  <a:pt x="0" y="0"/>
                </a:moveTo>
                <a:lnTo>
                  <a:pt x="5242801" y="0"/>
                </a:lnTo>
                <a:lnTo>
                  <a:pt x="5242801" y="5242801"/>
                </a:lnTo>
                <a:lnTo>
                  <a:pt x="0" y="5242801"/>
                </a:lnTo>
                <a:lnTo>
                  <a:pt x="0" y="0"/>
                </a:lnTo>
                <a:close/>
              </a:path>
            </a:pathLst>
          </a:custGeom>
          <a:blipFill>
            <a:blip r:embed="rId11"/>
            <a:stretch>
              <a:fillRect/>
            </a:stretch>
          </a:blipFill>
        </p:spPr>
        <p:txBody>
          <a:bodyPr/>
          <a:lstStyle/>
          <a:p>
            <a:endParaRPr lang="en-US"/>
          </a:p>
        </p:txBody>
      </p:sp>
      <p:sp>
        <p:nvSpPr>
          <p:cNvPr id="15" name="TextBox 15"/>
          <p:cNvSpPr txBox="1"/>
          <p:nvPr/>
        </p:nvSpPr>
        <p:spPr>
          <a:xfrm>
            <a:off x="9788571" y="2729492"/>
            <a:ext cx="5783331" cy="688975"/>
          </a:xfrm>
          <a:prstGeom prst="rect">
            <a:avLst/>
          </a:prstGeom>
        </p:spPr>
        <p:txBody>
          <a:bodyPr lIns="0" tIns="0" rIns="0" bIns="0" rtlCol="0" anchor="t">
            <a:spAutoFit/>
          </a:bodyPr>
          <a:lstStyle/>
          <a:p>
            <a:pPr algn="ctr">
              <a:lnSpc>
                <a:spcPts val="5599"/>
              </a:lnSpc>
            </a:pPr>
            <a:r>
              <a:rPr lang="en-US" sz="3999">
                <a:solidFill>
                  <a:srgbClr val="DCE3EC"/>
                </a:solidFill>
                <a:latin typeface="Arimo"/>
                <a:ea typeface="Arimo"/>
                <a:cs typeface="Arimo"/>
                <a:sym typeface="Arimo"/>
              </a:rPr>
              <a:t>Study 2 (Interview study)</a:t>
            </a:r>
          </a:p>
        </p:txBody>
      </p:sp>
      <p:sp>
        <p:nvSpPr>
          <p:cNvPr id="16" name="TextBox 16"/>
          <p:cNvSpPr txBox="1"/>
          <p:nvPr/>
        </p:nvSpPr>
        <p:spPr>
          <a:xfrm>
            <a:off x="3572232" y="325504"/>
            <a:ext cx="11145253" cy="1739900"/>
          </a:xfrm>
          <a:prstGeom prst="rect">
            <a:avLst/>
          </a:prstGeom>
        </p:spPr>
        <p:txBody>
          <a:bodyPr lIns="0" tIns="0" rIns="0" bIns="0" rtlCol="0" anchor="t">
            <a:spAutoFit/>
          </a:bodyPr>
          <a:lstStyle/>
          <a:p>
            <a:pPr algn="ctr">
              <a:lnSpc>
                <a:spcPts val="7000"/>
              </a:lnSpc>
            </a:pPr>
            <a:r>
              <a:rPr lang="en-US" sz="5000" b="1">
                <a:solidFill>
                  <a:srgbClr val="163C3F"/>
                </a:solidFill>
                <a:latin typeface="Roca Two Bold"/>
                <a:ea typeface="Roca Two Bold"/>
                <a:cs typeface="Roca Two Bold"/>
                <a:sym typeface="Roca Two Bold"/>
              </a:rPr>
              <a:t>I WOULD LOVE TO HEAR FROM YOU! </a:t>
            </a:r>
          </a:p>
        </p:txBody>
      </p:sp>
      <p:sp>
        <p:nvSpPr>
          <p:cNvPr id="17" name="TextBox 17"/>
          <p:cNvSpPr txBox="1"/>
          <p:nvPr/>
        </p:nvSpPr>
        <p:spPr>
          <a:xfrm>
            <a:off x="2728180" y="2729492"/>
            <a:ext cx="5625808" cy="688975"/>
          </a:xfrm>
          <a:prstGeom prst="rect">
            <a:avLst/>
          </a:prstGeom>
        </p:spPr>
        <p:txBody>
          <a:bodyPr lIns="0" tIns="0" rIns="0" bIns="0" rtlCol="0" anchor="t">
            <a:spAutoFit/>
          </a:bodyPr>
          <a:lstStyle/>
          <a:p>
            <a:pPr algn="ctr">
              <a:lnSpc>
                <a:spcPts val="5599"/>
              </a:lnSpc>
            </a:pPr>
            <a:r>
              <a:rPr lang="en-US" sz="3999">
                <a:solidFill>
                  <a:srgbClr val="163C3F"/>
                </a:solidFill>
                <a:latin typeface="Arimo"/>
                <a:ea typeface="Arimo"/>
                <a:cs typeface="Arimo"/>
                <a:sym typeface="Arimo"/>
              </a:rPr>
              <a:t>Study 1 (survey study) </a:t>
            </a:r>
          </a:p>
        </p:txBody>
      </p:sp>
      <p:sp>
        <p:nvSpPr>
          <p:cNvPr id="18" name="TextBox 18"/>
          <p:cNvSpPr txBox="1"/>
          <p:nvPr/>
        </p:nvSpPr>
        <p:spPr>
          <a:xfrm>
            <a:off x="6915525" y="9283375"/>
            <a:ext cx="4458667" cy="688975"/>
          </a:xfrm>
          <a:prstGeom prst="rect">
            <a:avLst/>
          </a:prstGeom>
        </p:spPr>
        <p:txBody>
          <a:bodyPr lIns="0" tIns="0" rIns="0" bIns="0" rtlCol="0" anchor="t">
            <a:spAutoFit/>
          </a:bodyPr>
          <a:lstStyle/>
          <a:p>
            <a:pPr algn="ctr">
              <a:lnSpc>
                <a:spcPts val="5599"/>
              </a:lnSpc>
              <a:spcBef>
                <a:spcPct val="0"/>
              </a:spcBef>
            </a:pPr>
            <a:r>
              <a:rPr lang="en-US" sz="3999">
                <a:solidFill>
                  <a:srgbClr val="163C3F"/>
                </a:solidFill>
                <a:latin typeface="Arimo"/>
                <a:ea typeface="Arimo"/>
                <a:cs typeface="Arimo"/>
                <a:sym typeface="Arimo"/>
              </a:rPr>
              <a:t>s.pye@surrey.ac.uk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2852388" y="2567505"/>
            <a:ext cx="12583225" cy="4987533"/>
          </a:xfrm>
          <a:custGeom>
            <a:avLst/>
            <a:gdLst/>
            <a:ahLst/>
            <a:cxnLst/>
            <a:rect l="l" t="t" r="r" b="b"/>
            <a:pathLst>
              <a:path w="12583225" h="4987533">
                <a:moveTo>
                  <a:pt x="0" y="0"/>
                </a:moveTo>
                <a:lnTo>
                  <a:pt x="12583224" y="0"/>
                </a:lnTo>
                <a:lnTo>
                  <a:pt x="12583224" y="4987533"/>
                </a:lnTo>
                <a:lnTo>
                  <a:pt x="0" y="4987533"/>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flipV="1">
            <a:off x="280770" y="6134592"/>
            <a:ext cx="3864095" cy="3899545"/>
          </a:xfrm>
          <a:custGeom>
            <a:avLst/>
            <a:gdLst/>
            <a:ahLst/>
            <a:cxnLst/>
            <a:rect l="l" t="t" r="r" b="b"/>
            <a:pathLst>
              <a:path w="3864095" h="3899545">
                <a:moveTo>
                  <a:pt x="0" y="3899545"/>
                </a:moveTo>
                <a:lnTo>
                  <a:pt x="3864095" y="3899545"/>
                </a:lnTo>
                <a:lnTo>
                  <a:pt x="3864095" y="0"/>
                </a:lnTo>
                <a:lnTo>
                  <a:pt x="0" y="0"/>
                </a:lnTo>
                <a:lnTo>
                  <a:pt x="0" y="3899545"/>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p:cNvSpPr txBox="1"/>
          <p:nvPr/>
        </p:nvSpPr>
        <p:spPr>
          <a:xfrm>
            <a:off x="1577296" y="3673126"/>
            <a:ext cx="15133407" cy="2249257"/>
          </a:xfrm>
          <a:prstGeom prst="rect">
            <a:avLst/>
          </a:prstGeom>
        </p:spPr>
        <p:txBody>
          <a:bodyPr lIns="0" tIns="0" rIns="0" bIns="0" rtlCol="0" anchor="t">
            <a:spAutoFit/>
          </a:bodyPr>
          <a:lstStyle/>
          <a:p>
            <a:pPr algn="ctr">
              <a:lnSpc>
                <a:spcPts val="18300"/>
              </a:lnSpc>
            </a:pPr>
            <a:r>
              <a:rPr lang="en-US" sz="13071" b="1">
                <a:solidFill>
                  <a:srgbClr val="163C3F"/>
                </a:solidFill>
                <a:latin typeface="Roca Two Bold"/>
                <a:ea typeface="Roca Two Bold"/>
                <a:cs typeface="Roca Two Bold"/>
                <a:sym typeface="Roca Two Bold"/>
              </a:rPr>
              <a:t>THANK YOU</a:t>
            </a:r>
          </a:p>
        </p:txBody>
      </p:sp>
      <p:sp>
        <p:nvSpPr>
          <p:cNvPr id="8" name="Freeform 8"/>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5486400" y="6022208"/>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10"/>
          <p:cNvSpPr txBox="1"/>
          <p:nvPr/>
        </p:nvSpPr>
        <p:spPr>
          <a:xfrm>
            <a:off x="6914666" y="6722684"/>
            <a:ext cx="4458667" cy="688975"/>
          </a:xfrm>
          <a:prstGeom prst="rect">
            <a:avLst/>
          </a:prstGeom>
        </p:spPr>
        <p:txBody>
          <a:bodyPr lIns="0" tIns="0" rIns="0" bIns="0" rtlCol="0" anchor="t">
            <a:spAutoFit/>
          </a:bodyPr>
          <a:lstStyle/>
          <a:p>
            <a:pPr algn="ctr">
              <a:lnSpc>
                <a:spcPts val="5599"/>
              </a:lnSpc>
              <a:spcBef>
                <a:spcPct val="0"/>
              </a:spcBef>
            </a:pPr>
            <a:r>
              <a:rPr lang="en-US" sz="3999">
                <a:solidFill>
                  <a:srgbClr val="163C3F"/>
                </a:solidFill>
                <a:latin typeface="Arimo"/>
                <a:ea typeface="Arimo"/>
                <a:cs typeface="Arimo"/>
                <a:sym typeface="Arimo"/>
              </a:rPr>
              <a:t>s.pye@surrey.ac.uk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flipV="1">
            <a:off x="181277" y="6387455"/>
            <a:ext cx="3864095" cy="3899545"/>
          </a:xfrm>
          <a:custGeom>
            <a:avLst/>
            <a:gdLst/>
            <a:ahLst/>
            <a:cxnLst/>
            <a:rect l="l" t="t" r="r" b="b"/>
            <a:pathLst>
              <a:path w="3864095" h="3899545">
                <a:moveTo>
                  <a:pt x="0" y="3899545"/>
                </a:moveTo>
                <a:lnTo>
                  <a:pt x="3864094" y="3899545"/>
                </a:lnTo>
                <a:lnTo>
                  <a:pt x="3864094" y="0"/>
                </a:lnTo>
                <a:lnTo>
                  <a:pt x="0" y="0"/>
                </a:lnTo>
                <a:lnTo>
                  <a:pt x="0" y="389954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376460" y="1621298"/>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p:cNvSpPr txBox="1"/>
          <p:nvPr/>
        </p:nvSpPr>
        <p:spPr>
          <a:xfrm>
            <a:off x="4088148" y="688086"/>
            <a:ext cx="10111704" cy="854075"/>
          </a:xfrm>
          <a:prstGeom prst="rect">
            <a:avLst/>
          </a:prstGeom>
        </p:spPr>
        <p:txBody>
          <a:bodyPr lIns="0" tIns="0" rIns="0" bIns="0" rtlCol="0" anchor="t">
            <a:spAutoFit/>
          </a:bodyPr>
          <a:lstStyle/>
          <a:p>
            <a:pPr algn="ctr">
              <a:lnSpc>
                <a:spcPts val="7000"/>
              </a:lnSpc>
            </a:pPr>
            <a:r>
              <a:rPr lang="en-US" sz="5000" b="1">
                <a:solidFill>
                  <a:srgbClr val="163C3F"/>
                </a:solidFill>
                <a:latin typeface="Roca Two Bold"/>
                <a:ea typeface="Roca Two Bold"/>
                <a:cs typeface="Roca Two Bold"/>
                <a:sym typeface="Roca Two Bold"/>
              </a:rPr>
              <a:t>REFERENCES</a:t>
            </a:r>
          </a:p>
        </p:txBody>
      </p:sp>
      <p:sp>
        <p:nvSpPr>
          <p:cNvPr id="8" name="TextBox 8"/>
          <p:cNvSpPr txBox="1"/>
          <p:nvPr/>
        </p:nvSpPr>
        <p:spPr>
          <a:xfrm>
            <a:off x="1332002" y="2541971"/>
            <a:ext cx="15404117" cy="10320654"/>
          </a:xfrm>
          <a:prstGeom prst="rect">
            <a:avLst/>
          </a:prstGeom>
        </p:spPr>
        <p:txBody>
          <a:bodyPr lIns="0" tIns="0" rIns="0" bIns="0" rtlCol="0" anchor="t">
            <a:spAutoFit/>
          </a:bodyPr>
          <a:lstStyle/>
          <a:p>
            <a:pPr algn="l">
              <a:lnSpc>
                <a:spcPts val="1960"/>
              </a:lnSpc>
            </a:pPr>
            <a:r>
              <a:rPr lang="en-US" sz="1400">
                <a:solidFill>
                  <a:srgbClr val="163C3F"/>
                </a:solidFill>
                <a:latin typeface="Arimo"/>
                <a:ea typeface="Arimo"/>
                <a:cs typeface="Arimo"/>
                <a:sym typeface="Arimo"/>
              </a:rPr>
              <a:t>Davis, F. D. (1989). Perceived usefulness, perceived ease of use, and user acceptance of information technology. MIS quarterly, 319-340.</a:t>
            </a:r>
          </a:p>
          <a:p>
            <a:pPr algn="l">
              <a:lnSpc>
                <a:spcPts val="1960"/>
              </a:lnSpc>
            </a:pPr>
            <a:endParaRPr lang="en-US" sz="1400">
              <a:solidFill>
                <a:srgbClr val="163C3F"/>
              </a:solidFill>
              <a:latin typeface="Arimo"/>
              <a:ea typeface="Arimo"/>
              <a:cs typeface="Arimo"/>
              <a:sym typeface="Arimo"/>
            </a:endParaRPr>
          </a:p>
          <a:p>
            <a:pPr algn="l">
              <a:lnSpc>
                <a:spcPts val="1960"/>
              </a:lnSpc>
            </a:pPr>
            <a:r>
              <a:rPr lang="en-US" sz="1400">
                <a:solidFill>
                  <a:srgbClr val="163C3F"/>
                </a:solidFill>
                <a:latin typeface="Arimo"/>
                <a:ea typeface="Arimo"/>
                <a:cs typeface="Arimo"/>
                <a:sym typeface="Arimo"/>
              </a:rPr>
              <a:t>Rosen, L. D., &amp; Weil, M. M. (1996). Psychologists and technology: A look at the future. Professional Psychology: Research and Practice, 27(6), 635.</a:t>
            </a:r>
          </a:p>
          <a:p>
            <a:pPr algn="l">
              <a:lnSpc>
                <a:spcPts val="1960"/>
              </a:lnSpc>
            </a:pPr>
            <a:endParaRPr lang="en-US" sz="1400">
              <a:solidFill>
                <a:srgbClr val="163C3F"/>
              </a:solidFill>
              <a:latin typeface="Arimo"/>
              <a:ea typeface="Arimo"/>
              <a:cs typeface="Arimo"/>
              <a:sym typeface="Arimo"/>
            </a:endParaRPr>
          </a:p>
          <a:p>
            <a:pPr algn="l">
              <a:lnSpc>
                <a:spcPts val="1960"/>
              </a:lnSpc>
            </a:pPr>
            <a:r>
              <a:rPr lang="en-US" sz="1400">
                <a:solidFill>
                  <a:srgbClr val="163C3F"/>
                </a:solidFill>
                <a:latin typeface="Arimo"/>
                <a:ea typeface="Arimo"/>
                <a:cs typeface="Arimo"/>
                <a:sym typeface="Arimo"/>
              </a:rPr>
              <a:t>Pulakos, E. D., Arad, S., Donovan, M. A., &amp; Plamondon, K. E. (2000). Adaptability in the workplace: development of a taxonomy of adaptive performance. Journal of applied psychology, 85(4), 612.</a:t>
            </a:r>
          </a:p>
          <a:p>
            <a:pPr algn="l">
              <a:lnSpc>
                <a:spcPts val="1960"/>
              </a:lnSpc>
            </a:pPr>
            <a:endParaRPr lang="en-US" sz="1400">
              <a:solidFill>
                <a:srgbClr val="163C3F"/>
              </a:solidFill>
              <a:latin typeface="Arimo"/>
              <a:ea typeface="Arimo"/>
              <a:cs typeface="Arimo"/>
              <a:sym typeface="Arimo"/>
            </a:endParaRPr>
          </a:p>
          <a:p>
            <a:pPr algn="l">
              <a:lnSpc>
                <a:spcPts val="1960"/>
              </a:lnSpc>
            </a:pPr>
            <a:r>
              <a:rPr lang="en-US" sz="1400">
                <a:solidFill>
                  <a:srgbClr val="163C3F"/>
                </a:solidFill>
                <a:latin typeface="Arimo"/>
                <a:ea typeface="Arimo"/>
                <a:cs typeface="Arimo"/>
                <a:sym typeface="Arimo"/>
              </a:rPr>
              <a:t>Rogers, E. M. (2003). Diffusion of innovations (5th ed.). Free Press.</a:t>
            </a:r>
          </a:p>
          <a:p>
            <a:pPr algn="l">
              <a:lnSpc>
                <a:spcPts val="1960"/>
              </a:lnSpc>
            </a:pPr>
            <a:endParaRPr lang="en-US" sz="1400">
              <a:solidFill>
                <a:srgbClr val="163C3F"/>
              </a:solidFill>
              <a:latin typeface="Arimo"/>
              <a:ea typeface="Arimo"/>
              <a:cs typeface="Arimo"/>
              <a:sym typeface="Arimo"/>
            </a:endParaRPr>
          </a:p>
          <a:p>
            <a:pPr algn="l">
              <a:lnSpc>
                <a:spcPts val="1960"/>
              </a:lnSpc>
            </a:pPr>
            <a:r>
              <a:rPr lang="en-US" sz="1400">
                <a:solidFill>
                  <a:srgbClr val="163C3F"/>
                </a:solidFill>
                <a:latin typeface="Arimo"/>
                <a:ea typeface="Arimo"/>
                <a:cs typeface="Arimo"/>
                <a:sym typeface="Arimo"/>
              </a:rPr>
              <a:t>Venkatesh, V., Morris, M. G., Davis, G. B., &amp; Davis, F. D. (2003). User acceptance of information technology: Toward a unified view. MIS Quarterly, 27(3), 425-478.</a:t>
            </a:r>
          </a:p>
          <a:p>
            <a:pPr algn="l">
              <a:lnSpc>
                <a:spcPts val="1960"/>
              </a:lnSpc>
            </a:pPr>
            <a:endParaRPr lang="en-US" sz="1400">
              <a:solidFill>
                <a:srgbClr val="163C3F"/>
              </a:solidFill>
              <a:latin typeface="Arimo"/>
              <a:ea typeface="Arimo"/>
              <a:cs typeface="Arimo"/>
              <a:sym typeface="Arimo"/>
            </a:endParaRPr>
          </a:p>
          <a:p>
            <a:pPr algn="l">
              <a:lnSpc>
                <a:spcPts val="1960"/>
              </a:lnSpc>
            </a:pPr>
            <a:r>
              <a:rPr lang="en-US" sz="1400">
                <a:solidFill>
                  <a:srgbClr val="163C3F"/>
                </a:solidFill>
                <a:latin typeface="Arimo"/>
                <a:ea typeface="Arimo"/>
                <a:cs typeface="Arimo"/>
                <a:sym typeface="Arimo"/>
              </a:rPr>
              <a:t>van der Ham, I. J., van der Vaart, R., Miedema, A., Visser-Meily, J. M., &amp; van der Kuil, M. N. (2020). Healthcare professionals’ acceptance of digital cognitive rehabilitation. Frontiers in psychology, 11, 617886.</a:t>
            </a:r>
          </a:p>
          <a:p>
            <a:pPr algn="l">
              <a:lnSpc>
                <a:spcPts val="1960"/>
              </a:lnSpc>
            </a:pPr>
            <a:endParaRPr lang="en-US" sz="1400">
              <a:solidFill>
                <a:srgbClr val="163C3F"/>
              </a:solidFill>
              <a:latin typeface="Arimo"/>
              <a:ea typeface="Arimo"/>
              <a:cs typeface="Arimo"/>
              <a:sym typeface="Arimo"/>
            </a:endParaRPr>
          </a:p>
          <a:p>
            <a:pPr algn="l">
              <a:lnSpc>
                <a:spcPts val="1960"/>
              </a:lnSpc>
            </a:pPr>
            <a:r>
              <a:rPr lang="en-US" sz="1400">
                <a:solidFill>
                  <a:srgbClr val="163C3F"/>
                </a:solidFill>
                <a:latin typeface="Arimo"/>
                <a:ea typeface="Arimo"/>
                <a:cs typeface="Arimo"/>
                <a:sym typeface="Arimo"/>
              </a:rPr>
              <a:t>Whitten, P. S., &amp; Mackert, M. S. (2005). Addressing telehealth's foremost barrier: provider as initial gatekeeper. International journal of technology assessment in health care, 21(4), 517-521.</a:t>
            </a:r>
          </a:p>
          <a:p>
            <a:pPr algn="l">
              <a:lnSpc>
                <a:spcPts val="1960"/>
              </a:lnSpc>
            </a:pPr>
            <a:endParaRPr lang="en-US" sz="1400">
              <a:solidFill>
                <a:srgbClr val="163C3F"/>
              </a:solidFill>
              <a:latin typeface="Arimo"/>
              <a:ea typeface="Arimo"/>
              <a:cs typeface="Arimo"/>
              <a:sym typeface="Arimo"/>
            </a:endParaRPr>
          </a:p>
          <a:p>
            <a:pPr algn="l">
              <a:lnSpc>
                <a:spcPts val="1960"/>
              </a:lnSpc>
            </a:pPr>
            <a:r>
              <a:rPr lang="en-US" sz="1400">
                <a:solidFill>
                  <a:srgbClr val="163C3F"/>
                </a:solidFill>
                <a:latin typeface="Arimo"/>
                <a:ea typeface="Arimo"/>
                <a:cs typeface="Arimo"/>
                <a:sym typeface="Arimo"/>
              </a:rPr>
              <a:t>Cowan, K. E., McKean, A. J., Gentry, M. T., &amp; Hilty, D. M. (2019, December). Barriers to use of telepsychiatry: clinicians as gatekeepers. In Mayo Clinic Proceedings (Vol. 94, No. 12, pp. 2510-2523). Elsevier.</a:t>
            </a:r>
          </a:p>
          <a:p>
            <a:pPr algn="l">
              <a:lnSpc>
                <a:spcPts val="1960"/>
              </a:lnSpc>
            </a:pPr>
            <a:endParaRPr lang="en-US" sz="1400">
              <a:solidFill>
                <a:srgbClr val="163C3F"/>
              </a:solidFill>
              <a:latin typeface="Arimo"/>
              <a:ea typeface="Arimo"/>
              <a:cs typeface="Arimo"/>
              <a:sym typeface="Arimo"/>
            </a:endParaRPr>
          </a:p>
          <a:p>
            <a:pPr algn="l">
              <a:lnSpc>
                <a:spcPts val="1960"/>
              </a:lnSpc>
            </a:pPr>
            <a:r>
              <a:rPr lang="en-US" sz="1400">
                <a:solidFill>
                  <a:srgbClr val="163C3F"/>
                </a:solidFill>
                <a:latin typeface="Arimo"/>
                <a:ea typeface="Arimo"/>
                <a:cs typeface="Arimo"/>
                <a:sym typeface="Arimo"/>
              </a:rPr>
              <a:t>Li, B., Chen, Y., Liu, L., &amp; Zheng, B. (2023). Users’ intention to adopt artificial intelligence-based chatbot: a meta-analysis. The Service Industries Journal, 43(15-16), 1117-1139.</a:t>
            </a:r>
          </a:p>
          <a:p>
            <a:pPr algn="l">
              <a:lnSpc>
                <a:spcPts val="1960"/>
              </a:lnSpc>
            </a:pPr>
            <a:endParaRPr lang="en-US" sz="1400">
              <a:solidFill>
                <a:srgbClr val="163C3F"/>
              </a:solidFill>
              <a:latin typeface="Arimo"/>
              <a:ea typeface="Arimo"/>
              <a:cs typeface="Arimo"/>
              <a:sym typeface="Arimo"/>
            </a:endParaRPr>
          </a:p>
          <a:p>
            <a:pPr algn="l">
              <a:lnSpc>
                <a:spcPts val="1960"/>
              </a:lnSpc>
            </a:pPr>
            <a:r>
              <a:rPr lang="en-US" sz="1400">
                <a:solidFill>
                  <a:srgbClr val="163C3F"/>
                </a:solidFill>
                <a:latin typeface="Arimo"/>
                <a:ea typeface="Arimo"/>
                <a:cs typeface="Arimo"/>
                <a:sym typeface="Arimo"/>
              </a:rPr>
              <a:t>Morley, J., Floridi, L., Kinsey, L., &amp; Elhalal, A. (2020). From what to how: an initial review of publicly available AI ethics tools, methods and research to translate principles into practices. Science and engineering ethics, 26(4), 2141-2168.</a:t>
            </a:r>
          </a:p>
          <a:p>
            <a:pPr algn="l">
              <a:lnSpc>
                <a:spcPts val="1960"/>
              </a:lnSpc>
            </a:pPr>
            <a:endParaRPr lang="en-US" sz="1400">
              <a:solidFill>
                <a:srgbClr val="163C3F"/>
              </a:solidFill>
              <a:latin typeface="Arimo"/>
              <a:ea typeface="Arimo"/>
              <a:cs typeface="Arimo"/>
              <a:sym typeface="Arimo"/>
            </a:endParaRPr>
          </a:p>
          <a:p>
            <a:pPr algn="l">
              <a:lnSpc>
                <a:spcPts val="1960"/>
              </a:lnSpc>
            </a:pPr>
            <a:r>
              <a:rPr lang="en-US" sz="1400">
                <a:solidFill>
                  <a:srgbClr val="163C3F"/>
                </a:solidFill>
                <a:latin typeface="Arimo"/>
                <a:ea typeface="Arimo"/>
                <a:cs typeface="Arimo"/>
                <a:sym typeface="Arimo"/>
              </a:rPr>
              <a:t>Morrison, K. (2021). Artificial intelligence and the NHS: a qualitative exploration of the factors influencing adoption. Future Healthcare Journal, 8(3), e648-e654.</a:t>
            </a:r>
          </a:p>
          <a:p>
            <a:pPr algn="l">
              <a:lnSpc>
                <a:spcPts val="1960"/>
              </a:lnSpc>
            </a:pPr>
            <a:endParaRPr lang="en-US" sz="1400">
              <a:solidFill>
                <a:srgbClr val="163C3F"/>
              </a:solidFill>
              <a:latin typeface="Arimo"/>
              <a:ea typeface="Arimo"/>
              <a:cs typeface="Arimo"/>
              <a:sym typeface="Arimo"/>
            </a:endParaRPr>
          </a:p>
          <a:p>
            <a:pPr algn="l">
              <a:lnSpc>
                <a:spcPts val="1960"/>
              </a:lnSpc>
            </a:pPr>
            <a:r>
              <a:rPr lang="en-US" sz="1400">
                <a:solidFill>
                  <a:srgbClr val="163C3F"/>
                </a:solidFill>
                <a:latin typeface="Arimo"/>
                <a:ea typeface="Arimo"/>
                <a:cs typeface="Arimo"/>
                <a:sym typeface="Arimo"/>
              </a:rPr>
              <a:t>Raile, P. (2024). The usefulness of ChatGPT for psychotherapists and patients. Humanities and Social Sciences Communications, 11(1), 1-8.</a:t>
            </a:r>
          </a:p>
          <a:p>
            <a:pPr algn="l">
              <a:lnSpc>
                <a:spcPts val="1960"/>
              </a:lnSpc>
            </a:pPr>
            <a:endParaRPr lang="en-US" sz="1400">
              <a:solidFill>
                <a:srgbClr val="163C3F"/>
              </a:solidFill>
              <a:latin typeface="Arimo"/>
              <a:ea typeface="Arimo"/>
              <a:cs typeface="Arimo"/>
              <a:sym typeface="Arimo"/>
            </a:endParaRPr>
          </a:p>
          <a:p>
            <a:pPr algn="l">
              <a:lnSpc>
                <a:spcPts val="1960"/>
              </a:lnSpc>
            </a:pPr>
            <a:endParaRPr lang="en-US" sz="1400">
              <a:solidFill>
                <a:srgbClr val="163C3F"/>
              </a:solidFill>
              <a:latin typeface="Arimo"/>
              <a:ea typeface="Arimo"/>
              <a:cs typeface="Arimo"/>
              <a:sym typeface="Arimo"/>
            </a:endParaRPr>
          </a:p>
          <a:p>
            <a:pPr algn="l">
              <a:lnSpc>
                <a:spcPts val="1960"/>
              </a:lnSpc>
            </a:pPr>
            <a:endParaRPr lang="en-US" sz="1400">
              <a:solidFill>
                <a:srgbClr val="163C3F"/>
              </a:solidFill>
              <a:latin typeface="Arimo"/>
              <a:ea typeface="Arimo"/>
              <a:cs typeface="Arimo"/>
              <a:sym typeface="Arimo"/>
            </a:endParaRPr>
          </a:p>
          <a:p>
            <a:pPr algn="l">
              <a:lnSpc>
                <a:spcPts val="1960"/>
              </a:lnSpc>
            </a:pPr>
            <a:endParaRPr lang="en-US" sz="1400">
              <a:solidFill>
                <a:srgbClr val="163C3F"/>
              </a:solidFill>
              <a:latin typeface="Arimo"/>
              <a:ea typeface="Arimo"/>
              <a:cs typeface="Arimo"/>
              <a:sym typeface="Arimo"/>
            </a:endParaRPr>
          </a:p>
          <a:p>
            <a:pPr algn="l">
              <a:lnSpc>
                <a:spcPts val="1960"/>
              </a:lnSpc>
            </a:pPr>
            <a:endParaRPr lang="en-US" sz="1400">
              <a:solidFill>
                <a:srgbClr val="163C3F"/>
              </a:solidFill>
              <a:latin typeface="Arimo"/>
              <a:ea typeface="Arimo"/>
              <a:cs typeface="Arimo"/>
              <a:sym typeface="Arimo"/>
            </a:endParaRPr>
          </a:p>
          <a:p>
            <a:pPr algn="l">
              <a:lnSpc>
                <a:spcPts val="1960"/>
              </a:lnSpc>
            </a:pPr>
            <a:endParaRPr lang="en-US" sz="1400">
              <a:solidFill>
                <a:srgbClr val="163C3F"/>
              </a:solidFill>
              <a:latin typeface="Arimo"/>
              <a:ea typeface="Arimo"/>
              <a:cs typeface="Arimo"/>
              <a:sym typeface="Arimo"/>
            </a:endParaRPr>
          </a:p>
          <a:p>
            <a:pPr algn="l">
              <a:lnSpc>
                <a:spcPts val="1960"/>
              </a:lnSpc>
            </a:pPr>
            <a:endParaRPr lang="en-US" sz="1400">
              <a:solidFill>
                <a:srgbClr val="163C3F"/>
              </a:solidFill>
              <a:latin typeface="Arimo"/>
              <a:ea typeface="Arimo"/>
              <a:cs typeface="Arimo"/>
              <a:sym typeface="Arimo"/>
            </a:endParaRPr>
          </a:p>
          <a:p>
            <a:pPr algn="l">
              <a:lnSpc>
                <a:spcPts val="3780"/>
              </a:lnSpc>
            </a:pPr>
            <a:endParaRPr lang="en-US" sz="1400">
              <a:solidFill>
                <a:srgbClr val="163C3F"/>
              </a:solidFill>
              <a:latin typeface="Arimo"/>
              <a:ea typeface="Arimo"/>
              <a:cs typeface="Arimo"/>
              <a:sym typeface="Arimo"/>
            </a:endParaRPr>
          </a:p>
          <a:p>
            <a:pPr algn="l">
              <a:lnSpc>
                <a:spcPts val="3780"/>
              </a:lnSpc>
            </a:pPr>
            <a:endParaRPr lang="en-US" sz="1400">
              <a:solidFill>
                <a:srgbClr val="163C3F"/>
              </a:solidFill>
              <a:latin typeface="Arimo"/>
              <a:ea typeface="Arimo"/>
              <a:cs typeface="Arimo"/>
              <a:sym typeface="Arimo"/>
            </a:endParaRPr>
          </a:p>
          <a:p>
            <a:pPr algn="l">
              <a:lnSpc>
                <a:spcPts val="3780"/>
              </a:lnSpc>
            </a:pPr>
            <a:endParaRPr lang="en-US" sz="1400">
              <a:solidFill>
                <a:srgbClr val="163C3F"/>
              </a:solidFill>
              <a:latin typeface="Arimo"/>
              <a:ea typeface="Arimo"/>
              <a:cs typeface="Arimo"/>
              <a:sym typeface="Arimo"/>
            </a:endParaRPr>
          </a:p>
          <a:p>
            <a:pPr algn="l">
              <a:lnSpc>
                <a:spcPts val="3780"/>
              </a:lnSpc>
            </a:pPr>
            <a:endParaRPr lang="en-US" sz="1400">
              <a:solidFill>
                <a:srgbClr val="163C3F"/>
              </a:solidFill>
              <a:latin typeface="Arimo"/>
              <a:ea typeface="Arimo"/>
              <a:cs typeface="Arimo"/>
              <a:sym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V="1">
            <a:off x="181277" y="6387455"/>
            <a:ext cx="3864095" cy="3899545"/>
          </a:xfrm>
          <a:custGeom>
            <a:avLst/>
            <a:gdLst/>
            <a:ahLst/>
            <a:cxnLst/>
            <a:rect l="l" t="t" r="r" b="b"/>
            <a:pathLst>
              <a:path w="3864095" h="3899545">
                <a:moveTo>
                  <a:pt x="0" y="3899545"/>
                </a:moveTo>
                <a:lnTo>
                  <a:pt x="3864094" y="3899545"/>
                </a:lnTo>
                <a:lnTo>
                  <a:pt x="3864094" y="0"/>
                </a:lnTo>
                <a:lnTo>
                  <a:pt x="0" y="0"/>
                </a:lnTo>
                <a:lnTo>
                  <a:pt x="0" y="389954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5486400" y="7582454"/>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1389710" y="4357823"/>
            <a:ext cx="4466854" cy="2365799"/>
            <a:chOff x="0" y="0"/>
            <a:chExt cx="1176455" cy="623091"/>
          </a:xfrm>
        </p:grpSpPr>
        <p:sp>
          <p:nvSpPr>
            <p:cNvPr id="8" name="Freeform 8"/>
            <p:cNvSpPr/>
            <p:nvPr/>
          </p:nvSpPr>
          <p:spPr>
            <a:xfrm>
              <a:off x="0" y="0"/>
              <a:ext cx="1176455" cy="623091"/>
            </a:xfrm>
            <a:custGeom>
              <a:avLst/>
              <a:gdLst/>
              <a:ahLst/>
              <a:cxnLst/>
              <a:rect l="l" t="t" r="r" b="b"/>
              <a:pathLst>
                <a:path w="1176455" h="623091">
                  <a:moveTo>
                    <a:pt x="0" y="0"/>
                  </a:moveTo>
                  <a:lnTo>
                    <a:pt x="1176455" y="0"/>
                  </a:lnTo>
                  <a:lnTo>
                    <a:pt x="1176455" y="623091"/>
                  </a:lnTo>
                  <a:lnTo>
                    <a:pt x="0" y="623091"/>
                  </a:lnTo>
                  <a:close/>
                </a:path>
              </a:pathLst>
            </a:custGeom>
            <a:solidFill>
              <a:srgbClr val="163C3F"/>
            </a:solidFill>
          </p:spPr>
          <p:txBody>
            <a:bodyPr/>
            <a:lstStyle/>
            <a:p>
              <a:endParaRPr lang="en-US"/>
            </a:p>
          </p:txBody>
        </p:sp>
        <p:sp>
          <p:nvSpPr>
            <p:cNvPr id="9" name="TextBox 9"/>
            <p:cNvSpPr txBox="1"/>
            <p:nvPr/>
          </p:nvSpPr>
          <p:spPr>
            <a:xfrm>
              <a:off x="0" y="-38100"/>
              <a:ext cx="1176455" cy="661191"/>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599820" y="4478605"/>
            <a:ext cx="4046635" cy="2098675"/>
          </a:xfrm>
          <a:prstGeom prst="rect">
            <a:avLst/>
          </a:prstGeom>
        </p:spPr>
        <p:txBody>
          <a:bodyPr lIns="0" tIns="0" rIns="0" bIns="0" rtlCol="0" anchor="t">
            <a:spAutoFit/>
          </a:bodyPr>
          <a:lstStyle/>
          <a:p>
            <a:pPr algn="ctr">
              <a:lnSpc>
                <a:spcPts val="5599"/>
              </a:lnSpc>
            </a:pPr>
            <a:r>
              <a:rPr lang="en-US" sz="3999">
                <a:solidFill>
                  <a:srgbClr val="DCE3EC"/>
                </a:solidFill>
                <a:latin typeface="Arimo"/>
                <a:ea typeface="Arimo"/>
                <a:cs typeface="Arimo"/>
                <a:sym typeface="Arimo"/>
              </a:rPr>
              <a:t>Psychology, AI and why attitudes matter</a:t>
            </a:r>
          </a:p>
        </p:txBody>
      </p:sp>
      <p:grpSp>
        <p:nvGrpSpPr>
          <p:cNvPr id="11" name="Group 11"/>
          <p:cNvGrpSpPr/>
          <p:nvPr/>
        </p:nvGrpSpPr>
        <p:grpSpPr>
          <a:xfrm>
            <a:off x="6569820" y="4357823"/>
            <a:ext cx="4466854" cy="2365799"/>
            <a:chOff x="0" y="0"/>
            <a:chExt cx="1176455" cy="623091"/>
          </a:xfrm>
        </p:grpSpPr>
        <p:sp>
          <p:nvSpPr>
            <p:cNvPr id="12" name="Freeform 12"/>
            <p:cNvSpPr/>
            <p:nvPr/>
          </p:nvSpPr>
          <p:spPr>
            <a:xfrm>
              <a:off x="0" y="0"/>
              <a:ext cx="1176455" cy="623091"/>
            </a:xfrm>
            <a:custGeom>
              <a:avLst/>
              <a:gdLst/>
              <a:ahLst/>
              <a:cxnLst/>
              <a:rect l="l" t="t" r="r" b="b"/>
              <a:pathLst>
                <a:path w="1176455" h="623091">
                  <a:moveTo>
                    <a:pt x="0" y="0"/>
                  </a:moveTo>
                  <a:lnTo>
                    <a:pt x="1176455" y="0"/>
                  </a:lnTo>
                  <a:lnTo>
                    <a:pt x="1176455" y="623091"/>
                  </a:lnTo>
                  <a:lnTo>
                    <a:pt x="0" y="623091"/>
                  </a:lnTo>
                  <a:close/>
                </a:path>
              </a:pathLst>
            </a:custGeom>
            <a:solidFill>
              <a:srgbClr val="F3B6C1"/>
            </a:solidFill>
          </p:spPr>
          <p:txBody>
            <a:bodyPr/>
            <a:lstStyle/>
            <a:p>
              <a:endParaRPr lang="en-US"/>
            </a:p>
          </p:txBody>
        </p:sp>
        <p:sp>
          <p:nvSpPr>
            <p:cNvPr id="13" name="TextBox 13"/>
            <p:cNvSpPr txBox="1"/>
            <p:nvPr/>
          </p:nvSpPr>
          <p:spPr>
            <a:xfrm>
              <a:off x="0" y="-38100"/>
              <a:ext cx="1176455" cy="661191"/>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6448677" y="4735780"/>
            <a:ext cx="4709140" cy="1393825"/>
          </a:xfrm>
          <a:prstGeom prst="rect">
            <a:avLst/>
          </a:prstGeom>
        </p:spPr>
        <p:txBody>
          <a:bodyPr lIns="0" tIns="0" rIns="0" bIns="0" rtlCol="0" anchor="t">
            <a:spAutoFit/>
          </a:bodyPr>
          <a:lstStyle/>
          <a:p>
            <a:pPr algn="ctr">
              <a:lnSpc>
                <a:spcPts val="5599"/>
              </a:lnSpc>
            </a:pPr>
            <a:r>
              <a:rPr lang="en-US" sz="3999">
                <a:solidFill>
                  <a:srgbClr val="163C3F"/>
                </a:solidFill>
                <a:latin typeface="Arimo"/>
                <a:ea typeface="Arimo"/>
                <a:cs typeface="Arimo"/>
                <a:sym typeface="Arimo"/>
              </a:rPr>
              <a:t>Technology acceptance </a:t>
            </a:r>
          </a:p>
        </p:txBody>
      </p:sp>
      <p:grpSp>
        <p:nvGrpSpPr>
          <p:cNvPr id="15" name="Group 15"/>
          <p:cNvGrpSpPr/>
          <p:nvPr/>
        </p:nvGrpSpPr>
        <p:grpSpPr>
          <a:xfrm>
            <a:off x="11738842" y="4357823"/>
            <a:ext cx="4466854" cy="2365799"/>
            <a:chOff x="0" y="0"/>
            <a:chExt cx="1176455" cy="623091"/>
          </a:xfrm>
        </p:grpSpPr>
        <p:sp>
          <p:nvSpPr>
            <p:cNvPr id="16" name="Freeform 16"/>
            <p:cNvSpPr/>
            <p:nvPr/>
          </p:nvSpPr>
          <p:spPr>
            <a:xfrm>
              <a:off x="0" y="0"/>
              <a:ext cx="1176455" cy="623091"/>
            </a:xfrm>
            <a:custGeom>
              <a:avLst/>
              <a:gdLst/>
              <a:ahLst/>
              <a:cxnLst/>
              <a:rect l="l" t="t" r="r" b="b"/>
              <a:pathLst>
                <a:path w="1176455" h="623091">
                  <a:moveTo>
                    <a:pt x="0" y="0"/>
                  </a:moveTo>
                  <a:lnTo>
                    <a:pt x="1176455" y="0"/>
                  </a:lnTo>
                  <a:lnTo>
                    <a:pt x="1176455" y="623091"/>
                  </a:lnTo>
                  <a:lnTo>
                    <a:pt x="0" y="623091"/>
                  </a:lnTo>
                  <a:close/>
                </a:path>
              </a:pathLst>
            </a:custGeom>
            <a:solidFill>
              <a:srgbClr val="163C3F"/>
            </a:solidFill>
          </p:spPr>
          <p:txBody>
            <a:bodyPr/>
            <a:lstStyle/>
            <a:p>
              <a:endParaRPr lang="en-US"/>
            </a:p>
          </p:txBody>
        </p:sp>
        <p:sp>
          <p:nvSpPr>
            <p:cNvPr id="17" name="TextBox 17"/>
            <p:cNvSpPr txBox="1"/>
            <p:nvPr/>
          </p:nvSpPr>
          <p:spPr>
            <a:xfrm>
              <a:off x="0" y="-38100"/>
              <a:ext cx="1176455" cy="661191"/>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2167078" y="4735780"/>
            <a:ext cx="3624069" cy="1393825"/>
          </a:xfrm>
          <a:prstGeom prst="rect">
            <a:avLst/>
          </a:prstGeom>
        </p:spPr>
        <p:txBody>
          <a:bodyPr lIns="0" tIns="0" rIns="0" bIns="0" rtlCol="0" anchor="t">
            <a:spAutoFit/>
          </a:bodyPr>
          <a:lstStyle/>
          <a:p>
            <a:pPr algn="ctr">
              <a:lnSpc>
                <a:spcPts val="5599"/>
              </a:lnSpc>
            </a:pPr>
            <a:r>
              <a:rPr lang="en-US" sz="3999">
                <a:solidFill>
                  <a:srgbClr val="DCE3EC"/>
                </a:solidFill>
                <a:latin typeface="Arimo"/>
                <a:ea typeface="Arimo"/>
                <a:cs typeface="Arimo"/>
                <a:sym typeface="Arimo"/>
              </a:rPr>
              <a:t>Thesis research (in progress)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flipV="1">
            <a:off x="280770" y="6134592"/>
            <a:ext cx="3864095" cy="3899545"/>
          </a:xfrm>
          <a:custGeom>
            <a:avLst/>
            <a:gdLst/>
            <a:ahLst/>
            <a:cxnLst/>
            <a:rect l="l" t="t" r="r" b="b"/>
            <a:pathLst>
              <a:path w="3864095" h="3899545">
                <a:moveTo>
                  <a:pt x="0" y="3899545"/>
                </a:moveTo>
                <a:lnTo>
                  <a:pt x="3864095" y="3899545"/>
                </a:lnTo>
                <a:lnTo>
                  <a:pt x="3864095" y="0"/>
                </a:lnTo>
                <a:lnTo>
                  <a:pt x="0" y="0"/>
                </a:lnTo>
                <a:lnTo>
                  <a:pt x="0" y="389954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486400" y="3425917"/>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p:cNvSpPr txBox="1"/>
          <p:nvPr/>
        </p:nvSpPr>
        <p:spPr>
          <a:xfrm>
            <a:off x="4823394" y="1812370"/>
            <a:ext cx="8582338" cy="1739900"/>
          </a:xfrm>
          <a:prstGeom prst="rect">
            <a:avLst/>
          </a:prstGeom>
        </p:spPr>
        <p:txBody>
          <a:bodyPr lIns="0" tIns="0" rIns="0" bIns="0" rtlCol="0" anchor="t">
            <a:spAutoFit/>
          </a:bodyPr>
          <a:lstStyle/>
          <a:p>
            <a:pPr algn="ctr">
              <a:lnSpc>
                <a:spcPts val="7000"/>
              </a:lnSpc>
            </a:pPr>
            <a:r>
              <a:rPr lang="en-US" sz="5000" b="1">
                <a:solidFill>
                  <a:srgbClr val="163C3F"/>
                </a:solidFill>
                <a:latin typeface="Roca Two Bold"/>
                <a:ea typeface="Roca Two Bold"/>
                <a:cs typeface="Roca Two Bold"/>
                <a:sym typeface="Roca Two Bold"/>
              </a:rPr>
              <a:t>PSYCHOLOGY, TECHNOLOGY AND AI</a:t>
            </a:r>
          </a:p>
        </p:txBody>
      </p:sp>
      <p:sp>
        <p:nvSpPr>
          <p:cNvPr id="8" name="TextBox 8"/>
          <p:cNvSpPr txBox="1"/>
          <p:nvPr/>
        </p:nvSpPr>
        <p:spPr>
          <a:xfrm>
            <a:off x="2592666" y="4291822"/>
            <a:ext cx="13102667" cy="3599815"/>
          </a:xfrm>
          <a:prstGeom prst="rect">
            <a:avLst/>
          </a:prstGeom>
        </p:spPr>
        <p:txBody>
          <a:bodyPr lIns="0" tIns="0" rIns="0" bIns="0" rtlCol="0" anchor="t">
            <a:spAutoFit/>
          </a:bodyPr>
          <a:lstStyle/>
          <a:p>
            <a:pPr algn="ctr">
              <a:lnSpc>
                <a:spcPts val="4759"/>
              </a:lnSpc>
            </a:pPr>
            <a:r>
              <a:rPr lang="en-US" sz="3399">
                <a:solidFill>
                  <a:srgbClr val="163C3F"/>
                </a:solidFill>
                <a:latin typeface="Arimo"/>
                <a:ea typeface="Arimo"/>
                <a:cs typeface="Arimo"/>
                <a:sym typeface="Arimo"/>
              </a:rPr>
              <a:t>“I’m not good at tech!”</a:t>
            </a:r>
          </a:p>
          <a:p>
            <a:pPr algn="ctr">
              <a:lnSpc>
                <a:spcPts val="4759"/>
              </a:lnSpc>
            </a:pPr>
            <a:endParaRPr lang="en-US" sz="3399">
              <a:solidFill>
                <a:srgbClr val="163C3F"/>
              </a:solidFill>
              <a:latin typeface="Arimo"/>
              <a:ea typeface="Arimo"/>
              <a:cs typeface="Arimo"/>
              <a:sym typeface="Arimo"/>
            </a:endParaRPr>
          </a:p>
          <a:p>
            <a:pPr algn="ctr">
              <a:lnSpc>
                <a:spcPts val="4759"/>
              </a:lnSpc>
            </a:pPr>
            <a:r>
              <a:rPr lang="en-US" sz="3399">
                <a:solidFill>
                  <a:srgbClr val="163C3F"/>
                </a:solidFill>
                <a:latin typeface="Arimo"/>
                <a:ea typeface="Arimo"/>
                <a:cs typeface="Arimo"/>
                <a:sym typeface="Arimo"/>
              </a:rPr>
              <a:t>Psychology professionals as late adopters of new technology</a:t>
            </a:r>
          </a:p>
          <a:p>
            <a:pPr algn="ctr">
              <a:lnSpc>
                <a:spcPts val="4759"/>
              </a:lnSpc>
            </a:pPr>
            <a:endParaRPr lang="en-US" sz="3399">
              <a:solidFill>
                <a:srgbClr val="163C3F"/>
              </a:solidFill>
              <a:latin typeface="Arimo"/>
              <a:ea typeface="Arimo"/>
              <a:cs typeface="Arimo"/>
              <a:sym typeface="Arimo"/>
            </a:endParaRPr>
          </a:p>
          <a:p>
            <a:pPr algn="ctr">
              <a:lnSpc>
                <a:spcPts val="4759"/>
              </a:lnSpc>
            </a:pPr>
            <a:r>
              <a:rPr lang="en-US" sz="3399">
                <a:solidFill>
                  <a:srgbClr val="163C3F"/>
                </a:solidFill>
                <a:latin typeface="Arimo"/>
                <a:ea typeface="Arimo"/>
                <a:cs typeface="Arimo"/>
                <a:sym typeface="Arimo"/>
              </a:rPr>
              <a:t>Psychology has traditionally been seen as a uniquely human field — but Generative AI is starting to challenge that idea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flipV="1">
            <a:off x="280770" y="6134592"/>
            <a:ext cx="3864095" cy="3899545"/>
          </a:xfrm>
          <a:custGeom>
            <a:avLst/>
            <a:gdLst/>
            <a:ahLst/>
            <a:cxnLst/>
            <a:rect l="l" t="t" r="r" b="b"/>
            <a:pathLst>
              <a:path w="3864095" h="3899545">
                <a:moveTo>
                  <a:pt x="0" y="3899545"/>
                </a:moveTo>
                <a:lnTo>
                  <a:pt x="3864095" y="3899545"/>
                </a:lnTo>
                <a:lnTo>
                  <a:pt x="3864095" y="0"/>
                </a:lnTo>
                <a:lnTo>
                  <a:pt x="0" y="0"/>
                </a:lnTo>
                <a:lnTo>
                  <a:pt x="0" y="389954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486400" y="3425917"/>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p:cNvSpPr txBox="1"/>
          <p:nvPr/>
        </p:nvSpPr>
        <p:spPr>
          <a:xfrm>
            <a:off x="4144865" y="1686017"/>
            <a:ext cx="10460726" cy="1739900"/>
          </a:xfrm>
          <a:prstGeom prst="rect">
            <a:avLst/>
          </a:prstGeom>
        </p:spPr>
        <p:txBody>
          <a:bodyPr lIns="0" tIns="0" rIns="0" bIns="0" rtlCol="0" anchor="t">
            <a:spAutoFit/>
          </a:bodyPr>
          <a:lstStyle/>
          <a:p>
            <a:pPr algn="ctr">
              <a:lnSpc>
                <a:spcPts val="7000"/>
              </a:lnSpc>
            </a:pPr>
            <a:r>
              <a:rPr lang="en-US" sz="5000" b="1">
                <a:solidFill>
                  <a:srgbClr val="163C3F"/>
                </a:solidFill>
                <a:latin typeface="Roca Two Bold"/>
                <a:ea typeface="Roca Two Bold"/>
                <a:cs typeface="Roca Two Bold"/>
                <a:sym typeface="Roca Two Bold"/>
              </a:rPr>
              <a:t>WHY SHOULD WE CARE ABOUT ATTITUDES?  </a:t>
            </a:r>
          </a:p>
        </p:txBody>
      </p:sp>
      <p:sp>
        <p:nvSpPr>
          <p:cNvPr id="8" name="TextBox 8"/>
          <p:cNvSpPr txBox="1"/>
          <p:nvPr/>
        </p:nvSpPr>
        <p:spPr>
          <a:xfrm>
            <a:off x="2156101" y="3726249"/>
            <a:ext cx="13975798" cy="6000115"/>
          </a:xfrm>
          <a:prstGeom prst="rect">
            <a:avLst/>
          </a:prstGeom>
        </p:spPr>
        <p:txBody>
          <a:bodyPr lIns="0" tIns="0" rIns="0" bIns="0" rtlCol="0" anchor="t">
            <a:spAutoFit/>
          </a:bodyPr>
          <a:lstStyle/>
          <a:p>
            <a:pPr algn="ctr">
              <a:lnSpc>
                <a:spcPts val="4759"/>
              </a:lnSpc>
            </a:pPr>
            <a:r>
              <a:rPr lang="en-US" sz="3399">
                <a:solidFill>
                  <a:srgbClr val="163C3F"/>
                </a:solidFill>
                <a:latin typeface="Arimo"/>
                <a:ea typeface="Arimo"/>
                <a:cs typeface="Arimo"/>
                <a:sym typeface="Arimo"/>
              </a:rPr>
              <a:t>New technologies are routinely developed and implemented without the involvement of key stakeholders. </a:t>
            </a:r>
          </a:p>
          <a:p>
            <a:pPr algn="ctr">
              <a:lnSpc>
                <a:spcPts val="4759"/>
              </a:lnSpc>
            </a:pPr>
            <a:endParaRPr lang="en-US" sz="3399">
              <a:solidFill>
                <a:srgbClr val="163C3F"/>
              </a:solidFill>
              <a:latin typeface="Arimo"/>
              <a:ea typeface="Arimo"/>
              <a:cs typeface="Arimo"/>
              <a:sym typeface="Arimo"/>
            </a:endParaRPr>
          </a:p>
          <a:p>
            <a:pPr algn="ctr">
              <a:lnSpc>
                <a:spcPts val="4759"/>
              </a:lnSpc>
            </a:pPr>
            <a:r>
              <a:rPr lang="en-US" sz="3399">
                <a:solidFill>
                  <a:srgbClr val="163C3F"/>
                </a:solidFill>
                <a:latin typeface="Arimo"/>
                <a:ea typeface="Arimo"/>
                <a:cs typeface="Arimo"/>
                <a:sym typeface="Arimo"/>
              </a:rPr>
              <a:t>Historically, clinician acceptance has acted as a key barrier to technology adoption in healthcare</a:t>
            </a:r>
          </a:p>
          <a:p>
            <a:pPr algn="ctr">
              <a:lnSpc>
                <a:spcPts val="4759"/>
              </a:lnSpc>
            </a:pPr>
            <a:endParaRPr lang="en-US" sz="3399">
              <a:solidFill>
                <a:srgbClr val="163C3F"/>
              </a:solidFill>
              <a:latin typeface="Arimo"/>
              <a:ea typeface="Arimo"/>
              <a:cs typeface="Arimo"/>
              <a:sym typeface="Arimo"/>
            </a:endParaRPr>
          </a:p>
          <a:p>
            <a:pPr algn="ctr">
              <a:lnSpc>
                <a:spcPts val="4759"/>
              </a:lnSpc>
            </a:pPr>
            <a:r>
              <a:rPr lang="en-US" sz="3399">
                <a:solidFill>
                  <a:srgbClr val="163C3F"/>
                </a:solidFill>
                <a:latin typeface="Arimo"/>
                <a:ea typeface="Arimo"/>
                <a:cs typeface="Arimo"/>
                <a:sym typeface="Arimo"/>
              </a:rPr>
              <a:t>Understanding the specific barriers to adoption is vital to the effective development and implementation of AI tools. </a:t>
            </a:r>
          </a:p>
          <a:p>
            <a:pPr algn="ctr">
              <a:lnSpc>
                <a:spcPts val="4759"/>
              </a:lnSpc>
            </a:pPr>
            <a:endParaRPr lang="en-US" sz="3399">
              <a:solidFill>
                <a:srgbClr val="163C3F"/>
              </a:solidFill>
              <a:latin typeface="Arimo"/>
              <a:ea typeface="Arimo"/>
              <a:cs typeface="Arimo"/>
              <a:sym typeface="Arimo"/>
            </a:endParaRPr>
          </a:p>
          <a:p>
            <a:pPr algn="ctr">
              <a:lnSpc>
                <a:spcPts val="4759"/>
              </a:lnSpc>
            </a:pPr>
            <a:endParaRPr lang="en-US" sz="3399">
              <a:solidFill>
                <a:srgbClr val="163C3F"/>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V="1">
            <a:off x="280770" y="6134592"/>
            <a:ext cx="3864095" cy="3899545"/>
          </a:xfrm>
          <a:custGeom>
            <a:avLst/>
            <a:gdLst/>
            <a:ahLst/>
            <a:cxnLst/>
            <a:rect l="l" t="t" r="r" b="b"/>
            <a:pathLst>
              <a:path w="3864095" h="3899545">
                <a:moveTo>
                  <a:pt x="0" y="3899545"/>
                </a:moveTo>
                <a:lnTo>
                  <a:pt x="3864095" y="3899545"/>
                </a:lnTo>
                <a:lnTo>
                  <a:pt x="3864095" y="0"/>
                </a:lnTo>
                <a:lnTo>
                  <a:pt x="0" y="0"/>
                </a:lnTo>
                <a:lnTo>
                  <a:pt x="0" y="389954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5486400" y="5631203"/>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10234457" y="6306042"/>
            <a:ext cx="3624069" cy="688975"/>
          </a:xfrm>
          <a:prstGeom prst="rect">
            <a:avLst/>
          </a:prstGeom>
        </p:spPr>
        <p:txBody>
          <a:bodyPr lIns="0" tIns="0" rIns="0" bIns="0" rtlCol="0" anchor="t">
            <a:spAutoFit/>
          </a:bodyPr>
          <a:lstStyle/>
          <a:p>
            <a:pPr algn="ctr">
              <a:lnSpc>
                <a:spcPts val="5599"/>
              </a:lnSpc>
            </a:pPr>
            <a:r>
              <a:rPr lang="en-US" sz="3999">
                <a:solidFill>
                  <a:srgbClr val="DCE3EC"/>
                </a:solidFill>
                <a:latin typeface="Arimo"/>
                <a:ea typeface="Arimo"/>
                <a:cs typeface="Arimo"/>
                <a:sym typeface="Arimo"/>
              </a:rPr>
              <a:t>Theoretical</a:t>
            </a:r>
          </a:p>
        </p:txBody>
      </p:sp>
      <p:sp>
        <p:nvSpPr>
          <p:cNvPr id="8" name="TextBox 8"/>
          <p:cNvSpPr txBox="1"/>
          <p:nvPr/>
        </p:nvSpPr>
        <p:spPr>
          <a:xfrm>
            <a:off x="4429474" y="4307840"/>
            <a:ext cx="9429052" cy="887095"/>
          </a:xfrm>
          <a:prstGeom prst="rect">
            <a:avLst/>
          </a:prstGeom>
        </p:spPr>
        <p:txBody>
          <a:bodyPr lIns="0" tIns="0" rIns="0" bIns="0" rtlCol="0" anchor="t">
            <a:spAutoFit/>
          </a:bodyPr>
          <a:lstStyle/>
          <a:p>
            <a:pPr algn="ctr">
              <a:lnSpc>
                <a:spcPts val="7279"/>
              </a:lnSpc>
            </a:pPr>
            <a:r>
              <a:rPr lang="en-US" sz="5199" b="1">
                <a:solidFill>
                  <a:srgbClr val="163C3F"/>
                </a:solidFill>
                <a:latin typeface="Roca Two Bold"/>
                <a:ea typeface="Roca Two Bold"/>
                <a:cs typeface="Roca Two Bold"/>
                <a:sym typeface="Roca Two Bold"/>
              </a:rPr>
              <a:t>TECHNOLOGY ACCEPTANCE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2212817" y="570281"/>
            <a:ext cx="14475559" cy="9716719"/>
          </a:xfrm>
          <a:custGeom>
            <a:avLst/>
            <a:gdLst/>
            <a:ahLst/>
            <a:cxnLst/>
            <a:rect l="l" t="t" r="r" b="b"/>
            <a:pathLst>
              <a:path w="14475559" h="9716719">
                <a:moveTo>
                  <a:pt x="0" y="0"/>
                </a:moveTo>
                <a:lnTo>
                  <a:pt x="14475559" y="0"/>
                </a:lnTo>
                <a:lnTo>
                  <a:pt x="14475559" y="9716719"/>
                </a:lnTo>
                <a:lnTo>
                  <a:pt x="0" y="9716719"/>
                </a:lnTo>
                <a:lnTo>
                  <a:pt x="0" y="0"/>
                </a:lnTo>
                <a:close/>
              </a:path>
            </a:pathLst>
          </a:custGeom>
          <a:blipFill>
            <a:blip r:embed="rId3"/>
            <a:stretch>
              <a:fillRect/>
            </a:stretch>
          </a:blipFill>
        </p:spPr>
        <p:txBody>
          <a:bodyPr/>
          <a:lstStyle/>
          <a:p>
            <a:endParaRPr lang="en-US"/>
          </a:p>
        </p:txBody>
      </p:sp>
      <p:sp>
        <p:nvSpPr>
          <p:cNvPr id="3" name="Freeform 3"/>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flipV="1">
            <a:off x="280770" y="6134592"/>
            <a:ext cx="3864095" cy="3899545"/>
          </a:xfrm>
          <a:custGeom>
            <a:avLst/>
            <a:gdLst/>
            <a:ahLst/>
            <a:cxnLst/>
            <a:rect l="l" t="t" r="r" b="b"/>
            <a:pathLst>
              <a:path w="3864095" h="3899545">
                <a:moveTo>
                  <a:pt x="0" y="3899545"/>
                </a:moveTo>
                <a:lnTo>
                  <a:pt x="3864095" y="3899545"/>
                </a:lnTo>
                <a:lnTo>
                  <a:pt x="3864095" y="0"/>
                </a:lnTo>
                <a:lnTo>
                  <a:pt x="0" y="0"/>
                </a:lnTo>
                <a:lnTo>
                  <a:pt x="0" y="389954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4144865" y="9210675"/>
            <a:ext cx="6301408" cy="105410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Roca Two"/>
                <a:ea typeface="Roca Two"/>
                <a:cs typeface="Roca Two"/>
                <a:sym typeface="Roca Two"/>
              </a:rPr>
              <a:t>TAM - Davis, F. D. (1989).</a:t>
            </a:r>
          </a:p>
          <a:p>
            <a:pPr algn="ctr">
              <a:lnSpc>
                <a:spcPts val="2800"/>
              </a:lnSpc>
              <a:spcBef>
                <a:spcPct val="0"/>
              </a:spcBef>
            </a:pPr>
            <a:r>
              <a:rPr lang="en-US" sz="2000">
                <a:solidFill>
                  <a:srgbClr val="000000"/>
                </a:solidFill>
                <a:latin typeface="Roca Two"/>
                <a:ea typeface="Roca Two"/>
                <a:cs typeface="Roca Two"/>
                <a:sym typeface="Roca Two"/>
              </a:rPr>
              <a:t>UTAUT - Venkatesh, V., Morris, M. G., Davis, G. B., &amp; Davis, F. D. (2003). </a:t>
            </a:r>
          </a:p>
        </p:txBody>
      </p:sp>
      <p:sp>
        <p:nvSpPr>
          <p:cNvPr id="8" name="AutoShape 8"/>
          <p:cNvSpPr/>
          <p:nvPr/>
        </p:nvSpPr>
        <p:spPr>
          <a:xfrm flipV="1">
            <a:off x="9392009" y="5428641"/>
            <a:ext cx="4129274" cy="2261117"/>
          </a:xfrm>
          <a:prstGeom prst="line">
            <a:avLst/>
          </a:prstGeom>
          <a:ln w="38100" cap="flat">
            <a:solidFill>
              <a:srgbClr val="000000"/>
            </a:solidFill>
            <a:prstDash val="solid"/>
            <a:headEnd type="none" w="sm" len="sm"/>
            <a:tailEnd type="arrow" w="med"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flipV="1">
            <a:off x="181277" y="6387455"/>
            <a:ext cx="3864095" cy="3899545"/>
          </a:xfrm>
          <a:custGeom>
            <a:avLst/>
            <a:gdLst/>
            <a:ahLst/>
            <a:cxnLst/>
            <a:rect l="l" t="t" r="r" b="b"/>
            <a:pathLst>
              <a:path w="3864095" h="3899545">
                <a:moveTo>
                  <a:pt x="0" y="3899545"/>
                </a:moveTo>
                <a:lnTo>
                  <a:pt x="3864094" y="3899545"/>
                </a:lnTo>
                <a:lnTo>
                  <a:pt x="3864094" y="0"/>
                </a:lnTo>
                <a:lnTo>
                  <a:pt x="0" y="0"/>
                </a:lnTo>
                <a:lnTo>
                  <a:pt x="0" y="389954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376460" y="1621298"/>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7" name="Group 7"/>
          <p:cNvGrpSpPr/>
          <p:nvPr/>
        </p:nvGrpSpPr>
        <p:grpSpPr>
          <a:xfrm>
            <a:off x="2532588" y="5814387"/>
            <a:ext cx="1894420" cy="189442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6E7"/>
            </a:solidFill>
            <a:ln w="38100" cap="sq">
              <a:solidFill>
                <a:srgbClr val="6FB888"/>
              </a:solidFill>
              <a:prstDash val="solid"/>
              <a:miter/>
            </a:ln>
          </p:spPr>
          <p:txBody>
            <a:bodyPr/>
            <a:lstStyle/>
            <a:p>
              <a:endParaRPr lang="en-US"/>
            </a:p>
          </p:txBody>
        </p:sp>
        <p:sp>
          <p:nvSpPr>
            <p:cNvPr id="9" name="TextBox 9"/>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10" name="Group 10"/>
          <p:cNvGrpSpPr/>
          <p:nvPr/>
        </p:nvGrpSpPr>
        <p:grpSpPr>
          <a:xfrm>
            <a:off x="6666548" y="7708808"/>
            <a:ext cx="2130503" cy="2130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7F7"/>
            </a:solidFill>
            <a:ln w="38100" cap="sq">
              <a:solidFill>
                <a:srgbClr val="499ACB"/>
              </a:solidFill>
              <a:prstDash val="solid"/>
              <a:miter/>
            </a:ln>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7055807" y="4993892"/>
            <a:ext cx="3956507" cy="2636023"/>
          </a:xfrm>
          <a:custGeom>
            <a:avLst/>
            <a:gdLst/>
            <a:ahLst/>
            <a:cxnLst/>
            <a:rect l="l" t="t" r="r" b="b"/>
            <a:pathLst>
              <a:path w="3956507" h="2636023">
                <a:moveTo>
                  <a:pt x="0" y="0"/>
                </a:moveTo>
                <a:lnTo>
                  <a:pt x="3956507" y="0"/>
                </a:lnTo>
                <a:lnTo>
                  <a:pt x="3956507" y="2636023"/>
                </a:lnTo>
                <a:lnTo>
                  <a:pt x="0" y="2636023"/>
                </a:lnTo>
                <a:lnTo>
                  <a:pt x="0" y="0"/>
                </a:lnTo>
                <a:close/>
              </a:path>
            </a:pathLst>
          </a:custGeom>
          <a:blipFill>
            <a:blip r:embed="rId11"/>
            <a:stretch>
              <a:fillRect/>
            </a:stretch>
          </a:blipFill>
        </p:spPr>
        <p:txBody>
          <a:bodyPr/>
          <a:lstStyle/>
          <a:p>
            <a:endParaRPr lang="en-US"/>
          </a:p>
        </p:txBody>
      </p:sp>
      <p:grpSp>
        <p:nvGrpSpPr>
          <p:cNvPr id="14" name="Group 14"/>
          <p:cNvGrpSpPr/>
          <p:nvPr/>
        </p:nvGrpSpPr>
        <p:grpSpPr>
          <a:xfrm>
            <a:off x="12888547" y="4235167"/>
            <a:ext cx="2076737" cy="207673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E1D7"/>
            </a:solidFill>
            <a:ln w="38100" cap="sq">
              <a:solidFill>
                <a:srgbClr val="E4893A"/>
              </a:solidFill>
              <a:prstDash val="solid"/>
              <a:miter/>
            </a:ln>
          </p:spPr>
          <p:txBody>
            <a:bodyPr/>
            <a:lstStyle/>
            <a:p>
              <a:endParaRPr lang="en-US"/>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sp>
        <p:nvSpPr>
          <p:cNvPr id="17" name="Freeform 17"/>
          <p:cNvSpPr/>
          <p:nvPr/>
        </p:nvSpPr>
        <p:spPr>
          <a:xfrm>
            <a:off x="1405597" y="2912373"/>
            <a:ext cx="3970863" cy="2645588"/>
          </a:xfrm>
          <a:custGeom>
            <a:avLst/>
            <a:gdLst/>
            <a:ahLst/>
            <a:cxnLst/>
            <a:rect l="l" t="t" r="r" b="b"/>
            <a:pathLst>
              <a:path w="3970863" h="2645588">
                <a:moveTo>
                  <a:pt x="0" y="0"/>
                </a:moveTo>
                <a:lnTo>
                  <a:pt x="3970863" y="0"/>
                </a:lnTo>
                <a:lnTo>
                  <a:pt x="3970863" y="2645588"/>
                </a:lnTo>
                <a:lnTo>
                  <a:pt x="0" y="2645588"/>
                </a:lnTo>
                <a:lnTo>
                  <a:pt x="0" y="0"/>
                </a:lnTo>
                <a:close/>
              </a:path>
            </a:pathLst>
          </a:custGeom>
          <a:blipFill>
            <a:blip r:embed="rId12"/>
            <a:stretch>
              <a:fillRect/>
            </a:stretch>
          </a:blipFill>
        </p:spPr>
        <p:txBody>
          <a:bodyPr/>
          <a:lstStyle/>
          <a:p>
            <a:endParaRPr lang="en-US"/>
          </a:p>
        </p:txBody>
      </p:sp>
      <p:grpSp>
        <p:nvGrpSpPr>
          <p:cNvPr id="18" name="Group 18"/>
          <p:cNvGrpSpPr/>
          <p:nvPr/>
        </p:nvGrpSpPr>
        <p:grpSpPr>
          <a:xfrm>
            <a:off x="7962995" y="2989614"/>
            <a:ext cx="1668111" cy="166811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E0E0"/>
            </a:solidFill>
            <a:ln w="38100" cap="sq">
              <a:solidFill>
                <a:srgbClr val="ED6D6D"/>
              </a:solidFill>
              <a:prstDash val="solid"/>
              <a:miter/>
            </a:ln>
          </p:spPr>
          <p:txBody>
            <a:bodyPr/>
            <a:lstStyle/>
            <a:p>
              <a:endParaRPr lang="en-US"/>
            </a:p>
          </p:txBody>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sp>
        <p:nvSpPr>
          <p:cNvPr id="21" name="Freeform 21"/>
          <p:cNvSpPr/>
          <p:nvPr/>
        </p:nvSpPr>
        <p:spPr>
          <a:xfrm>
            <a:off x="12561538" y="6804581"/>
            <a:ext cx="3943925" cy="2627640"/>
          </a:xfrm>
          <a:custGeom>
            <a:avLst/>
            <a:gdLst/>
            <a:ahLst/>
            <a:cxnLst/>
            <a:rect l="l" t="t" r="r" b="b"/>
            <a:pathLst>
              <a:path w="3943925" h="2627640">
                <a:moveTo>
                  <a:pt x="0" y="0"/>
                </a:moveTo>
                <a:lnTo>
                  <a:pt x="3943925" y="0"/>
                </a:lnTo>
                <a:lnTo>
                  <a:pt x="3943925" y="2627640"/>
                </a:lnTo>
                <a:lnTo>
                  <a:pt x="0" y="2627640"/>
                </a:lnTo>
                <a:lnTo>
                  <a:pt x="0" y="0"/>
                </a:lnTo>
                <a:close/>
              </a:path>
            </a:pathLst>
          </a:custGeom>
          <a:blipFill>
            <a:blip r:embed="rId13"/>
            <a:stretch>
              <a:fillRect/>
            </a:stretch>
          </a:blipFill>
        </p:spPr>
        <p:txBody>
          <a:bodyPr/>
          <a:lstStyle/>
          <a:p>
            <a:endParaRPr lang="en-US"/>
          </a:p>
        </p:txBody>
      </p:sp>
      <p:sp>
        <p:nvSpPr>
          <p:cNvPr id="22" name="TextBox 22"/>
          <p:cNvSpPr txBox="1"/>
          <p:nvPr/>
        </p:nvSpPr>
        <p:spPr>
          <a:xfrm>
            <a:off x="4088148" y="688086"/>
            <a:ext cx="10111704" cy="854075"/>
          </a:xfrm>
          <a:prstGeom prst="rect">
            <a:avLst/>
          </a:prstGeom>
        </p:spPr>
        <p:txBody>
          <a:bodyPr lIns="0" tIns="0" rIns="0" bIns="0" rtlCol="0" anchor="t">
            <a:spAutoFit/>
          </a:bodyPr>
          <a:lstStyle/>
          <a:p>
            <a:pPr algn="ctr">
              <a:lnSpc>
                <a:spcPts val="7000"/>
              </a:lnSpc>
            </a:pPr>
            <a:r>
              <a:rPr lang="en-US" sz="5000" b="1">
                <a:solidFill>
                  <a:srgbClr val="163C3F"/>
                </a:solidFill>
                <a:latin typeface="Roca Two Bold"/>
                <a:ea typeface="Roca Two Bold"/>
                <a:cs typeface="Roca Two Bold"/>
                <a:sym typeface="Roca Two Bold"/>
              </a:rPr>
              <a:t>OTHER SPECIFC FACTORS?!</a:t>
            </a:r>
          </a:p>
        </p:txBody>
      </p:sp>
      <p:sp>
        <p:nvSpPr>
          <p:cNvPr id="23" name="TextBox 23"/>
          <p:cNvSpPr txBox="1"/>
          <p:nvPr/>
        </p:nvSpPr>
        <p:spPr>
          <a:xfrm>
            <a:off x="3035886" y="6196955"/>
            <a:ext cx="887823" cy="1256665"/>
          </a:xfrm>
          <a:prstGeom prst="rect">
            <a:avLst/>
          </a:prstGeom>
        </p:spPr>
        <p:txBody>
          <a:bodyPr lIns="0" tIns="0" rIns="0" bIns="0" rtlCol="0" anchor="t">
            <a:spAutoFit/>
          </a:bodyPr>
          <a:lstStyle/>
          <a:p>
            <a:pPr algn="ctr">
              <a:lnSpc>
                <a:spcPts val="8329"/>
              </a:lnSpc>
            </a:pPr>
            <a:r>
              <a:rPr lang="en-US" sz="6999">
                <a:solidFill>
                  <a:srgbClr val="393939"/>
                </a:solidFill>
                <a:latin typeface="Agrandir Tight"/>
                <a:ea typeface="Agrandir Tight"/>
                <a:cs typeface="Agrandir Tight"/>
                <a:sym typeface="Agrandir Tight"/>
              </a:rPr>
              <a:t>?</a:t>
            </a:r>
          </a:p>
        </p:txBody>
      </p:sp>
      <p:sp>
        <p:nvSpPr>
          <p:cNvPr id="24" name="TextBox 24"/>
          <p:cNvSpPr txBox="1"/>
          <p:nvPr/>
        </p:nvSpPr>
        <p:spPr>
          <a:xfrm>
            <a:off x="6588792" y="8127677"/>
            <a:ext cx="2286015" cy="1304544"/>
          </a:xfrm>
          <a:prstGeom prst="rect">
            <a:avLst/>
          </a:prstGeom>
        </p:spPr>
        <p:txBody>
          <a:bodyPr lIns="0" tIns="0" rIns="0" bIns="0" rtlCol="0" anchor="t">
            <a:spAutoFit/>
          </a:bodyPr>
          <a:lstStyle/>
          <a:p>
            <a:pPr algn="ctr">
              <a:lnSpc>
                <a:spcPts val="8567"/>
              </a:lnSpc>
            </a:pPr>
            <a:r>
              <a:rPr lang="en-US" sz="7199">
                <a:solidFill>
                  <a:srgbClr val="393939"/>
                </a:solidFill>
                <a:latin typeface="Agrandir Tight"/>
                <a:ea typeface="Agrandir Tight"/>
                <a:cs typeface="Agrandir Tight"/>
                <a:sym typeface="Agrandir Tight"/>
              </a:rPr>
              <a:t>?</a:t>
            </a:r>
          </a:p>
        </p:txBody>
      </p:sp>
      <p:sp>
        <p:nvSpPr>
          <p:cNvPr id="25" name="TextBox 25"/>
          <p:cNvSpPr txBox="1"/>
          <p:nvPr/>
        </p:nvSpPr>
        <p:spPr>
          <a:xfrm>
            <a:off x="8353139" y="3100087"/>
            <a:ext cx="887823" cy="1256665"/>
          </a:xfrm>
          <a:prstGeom prst="rect">
            <a:avLst/>
          </a:prstGeom>
        </p:spPr>
        <p:txBody>
          <a:bodyPr lIns="0" tIns="0" rIns="0" bIns="0" rtlCol="0" anchor="t">
            <a:spAutoFit/>
          </a:bodyPr>
          <a:lstStyle/>
          <a:p>
            <a:pPr algn="ctr">
              <a:lnSpc>
                <a:spcPts val="8329"/>
              </a:lnSpc>
            </a:pPr>
            <a:r>
              <a:rPr lang="en-US" sz="6999">
                <a:solidFill>
                  <a:srgbClr val="393939"/>
                </a:solidFill>
                <a:latin typeface="Agrandir Tight"/>
                <a:ea typeface="Agrandir Tight"/>
                <a:cs typeface="Agrandir Tight"/>
                <a:sym typeface="Agrandir Tight"/>
              </a:rPr>
              <a:t>?</a:t>
            </a:r>
          </a:p>
        </p:txBody>
      </p:sp>
      <p:sp>
        <p:nvSpPr>
          <p:cNvPr id="26" name="TextBox 26"/>
          <p:cNvSpPr txBox="1"/>
          <p:nvPr/>
        </p:nvSpPr>
        <p:spPr>
          <a:xfrm>
            <a:off x="13483004" y="4557722"/>
            <a:ext cx="887823" cy="1256665"/>
          </a:xfrm>
          <a:prstGeom prst="rect">
            <a:avLst/>
          </a:prstGeom>
        </p:spPr>
        <p:txBody>
          <a:bodyPr lIns="0" tIns="0" rIns="0" bIns="0" rtlCol="0" anchor="t">
            <a:spAutoFit/>
          </a:bodyPr>
          <a:lstStyle/>
          <a:p>
            <a:pPr algn="ctr">
              <a:lnSpc>
                <a:spcPts val="8329"/>
              </a:lnSpc>
            </a:pPr>
            <a:r>
              <a:rPr lang="en-US" sz="6999">
                <a:solidFill>
                  <a:srgbClr val="393939"/>
                </a:solidFill>
                <a:latin typeface="Agrandir Tight"/>
                <a:ea typeface="Agrandir Tight"/>
                <a:cs typeface="Agrandir Tight"/>
                <a:sym typeface="Agrandir Tight"/>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flipV="1">
            <a:off x="280770" y="6134592"/>
            <a:ext cx="3864095" cy="3899545"/>
          </a:xfrm>
          <a:custGeom>
            <a:avLst/>
            <a:gdLst/>
            <a:ahLst/>
            <a:cxnLst/>
            <a:rect l="l" t="t" r="r" b="b"/>
            <a:pathLst>
              <a:path w="3864095" h="3899545">
                <a:moveTo>
                  <a:pt x="0" y="3899545"/>
                </a:moveTo>
                <a:lnTo>
                  <a:pt x="3864095" y="3899545"/>
                </a:lnTo>
                <a:lnTo>
                  <a:pt x="3864095" y="0"/>
                </a:lnTo>
                <a:lnTo>
                  <a:pt x="0" y="0"/>
                </a:lnTo>
                <a:lnTo>
                  <a:pt x="0" y="389954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486400" y="5459753"/>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p:cNvSpPr txBox="1"/>
          <p:nvPr/>
        </p:nvSpPr>
        <p:spPr>
          <a:xfrm>
            <a:off x="4429474" y="4344058"/>
            <a:ext cx="9429052" cy="887095"/>
          </a:xfrm>
          <a:prstGeom prst="rect">
            <a:avLst/>
          </a:prstGeom>
        </p:spPr>
        <p:txBody>
          <a:bodyPr lIns="0" tIns="0" rIns="0" bIns="0" rtlCol="0" anchor="t">
            <a:spAutoFit/>
          </a:bodyPr>
          <a:lstStyle/>
          <a:p>
            <a:pPr algn="ctr">
              <a:lnSpc>
                <a:spcPts val="7279"/>
              </a:lnSpc>
            </a:pPr>
            <a:r>
              <a:rPr lang="en-US" sz="5199" b="1">
                <a:solidFill>
                  <a:srgbClr val="163C3F"/>
                </a:solidFill>
                <a:latin typeface="Roca Two Bold"/>
                <a:ea typeface="Roca Two Bold"/>
                <a:cs typeface="Roca Two Bold"/>
                <a:sym typeface="Roca Two Bold"/>
              </a:rPr>
              <a:t> RESEARCH RATIONALE</a:t>
            </a:r>
          </a:p>
        </p:txBody>
      </p:sp>
      <p:grpSp>
        <p:nvGrpSpPr>
          <p:cNvPr id="8" name="Group 8"/>
          <p:cNvGrpSpPr/>
          <p:nvPr/>
        </p:nvGrpSpPr>
        <p:grpSpPr>
          <a:xfrm>
            <a:off x="2212817" y="5568087"/>
            <a:ext cx="13629705" cy="3288237"/>
            <a:chOff x="0" y="0"/>
            <a:chExt cx="18172940" cy="4384316"/>
          </a:xfrm>
        </p:grpSpPr>
        <p:grpSp>
          <p:nvGrpSpPr>
            <p:cNvPr id="9" name="Group 9"/>
            <p:cNvGrpSpPr/>
            <p:nvPr/>
          </p:nvGrpSpPr>
          <p:grpSpPr>
            <a:xfrm rot="7575059">
              <a:off x="4379662" y="311809"/>
              <a:ext cx="1567832" cy="1567832"/>
              <a:chOff x="0" y="0"/>
              <a:chExt cx="812800" cy="812800"/>
            </a:xfrm>
          </p:grpSpPr>
          <p:sp>
            <p:nvSpPr>
              <p:cNvPr id="10" name="Freeform 10"/>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499ACB"/>
              </a:solidFill>
            </p:spPr>
            <p:txBody>
              <a:bodyPr/>
              <a:lstStyle/>
              <a:p>
                <a:endParaRPr lang="en-US"/>
              </a:p>
            </p:txBody>
          </p:sp>
          <p:sp>
            <p:nvSpPr>
              <p:cNvPr id="11" name="TextBox 11"/>
              <p:cNvSpPr txBox="1"/>
              <p:nvPr/>
            </p:nvSpPr>
            <p:spPr>
              <a:xfrm>
                <a:off x="0" y="165100"/>
                <a:ext cx="711200" cy="4445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695520" y="1012515"/>
              <a:ext cx="4832092" cy="890058"/>
            </a:xfrm>
            <a:prstGeom prst="rect">
              <a:avLst/>
            </a:prstGeom>
          </p:spPr>
          <p:txBody>
            <a:bodyPr lIns="0" tIns="0" rIns="0" bIns="0" rtlCol="0" anchor="t">
              <a:spAutoFit/>
            </a:bodyPr>
            <a:lstStyle/>
            <a:p>
              <a:pPr algn="ctr">
                <a:lnSpc>
                  <a:spcPts val="5599"/>
                </a:lnSpc>
              </a:pPr>
              <a:r>
                <a:rPr lang="en-US" sz="3999">
                  <a:solidFill>
                    <a:srgbClr val="DCE3EC"/>
                  </a:solidFill>
                  <a:latin typeface="Arimo"/>
                  <a:ea typeface="Arimo"/>
                  <a:cs typeface="Arimo"/>
                  <a:sym typeface="Arimo"/>
                </a:rPr>
                <a:t>Theoretical</a:t>
              </a:r>
            </a:p>
          </p:txBody>
        </p:sp>
        <p:sp>
          <p:nvSpPr>
            <p:cNvPr id="13" name="TextBox 13"/>
            <p:cNvSpPr txBox="1"/>
            <p:nvPr/>
          </p:nvSpPr>
          <p:spPr>
            <a:xfrm>
              <a:off x="0" y="1807323"/>
              <a:ext cx="6968568" cy="2288117"/>
            </a:xfrm>
            <a:prstGeom prst="rect">
              <a:avLst/>
            </a:prstGeom>
          </p:spPr>
          <p:txBody>
            <a:bodyPr lIns="0" tIns="0" rIns="0" bIns="0" rtlCol="0" anchor="t">
              <a:spAutoFit/>
            </a:bodyPr>
            <a:lstStyle/>
            <a:p>
              <a:pPr algn="ctr">
                <a:lnSpc>
                  <a:spcPts val="7000"/>
                </a:lnSpc>
              </a:pPr>
              <a:r>
                <a:rPr lang="en-US" sz="5000" b="1">
                  <a:solidFill>
                    <a:srgbClr val="163C3F"/>
                  </a:solidFill>
                  <a:latin typeface="Roca Two Bold"/>
                  <a:ea typeface="Roca Two Bold"/>
                  <a:cs typeface="Roca Two Bold"/>
                  <a:sym typeface="Roca Two Bold"/>
                </a:rPr>
                <a:t>STUDY 1 - SHORT SURVEY</a:t>
              </a:r>
            </a:p>
          </p:txBody>
        </p:sp>
        <p:sp>
          <p:nvSpPr>
            <p:cNvPr id="14" name="TextBox 14"/>
            <p:cNvSpPr txBox="1"/>
            <p:nvPr/>
          </p:nvSpPr>
          <p:spPr>
            <a:xfrm>
              <a:off x="10063813" y="2096199"/>
              <a:ext cx="8109128" cy="2288117"/>
            </a:xfrm>
            <a:prstGeom prst="rect">
              <a:avLst/>
            </a:prstGeom>
          </p:spPr>
          <p:txBody>
            <a:bodyPr lIns="0" tIns="0" rIns="0" bIns="0" rtlCol="0" anchor="t">
              <a:spAutoFit/>
            </a:bodyPr>
            <a:lstStyle/>
            <a:p>
              <a:pPr algn="ctr">
                <a:lnSpc>
                  <a:spcPts val="7000"/>
                </a:lnSpc>
              </a:pPr>
              <a:r>
                <a:rPr lang="en-US" sz="5000" b="1">
                  <a:solidFill>
                    <a:srgbClr val="163C3F"/>
                  </a:solidFill>
                  <a:latin typeface="Roca Two Bold"/>
                  <a:ea typeface="Roca Two Bold"/>
                  <a:cs typeface="Roca Two Bold"/>
                  <a:sym typeface="Roca Two Bold"/>
                </a:rPr>
                <a:t>STUDY 2 - INTERVIEW STUDY</a:t>
              </a:r>
            </a:p>
          </p:txBody>
        </p:sp>
        <p:grpSp>
          <p:nvGrpSpPr>
            <p:cNvPr id="15" name="Group 15"/>
            <p:cNvGrpSpPr/>
            <p:nvPr/>
          </p:nvGrpSpPr>
          <p:grpSpPr>
            <a:xfrm rot="3149431">
              <a:off x="12567860" y="375523"/>
              <a:ext cx="1567832" cy="1567832"/>
              <a:chOff x="0" y="0"/>
              <a:chExt cx="812800" cy="812800"/>
            </a:xfrm>
          </p:grpSpPr>
          <p:sp>
            <p:nvSpPr>
              <p:cNvPr id="16" name="Freeform 1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499ACB"/>
              </a:solidFill>
            </p:spPr>
            <p:txBody>
              <a:bodyPr/>
              <a:lstStyle/>
              <a:p>
                <a:endParaRPr lang="en-US"/>
              </a:p>
            </p:txBody>
          </p:sp>
          <p:sp>
            <p:nvSpPr>
              <p:cNvPr id="17" name="TextBox 17"/>
              <p:cNvSpPr txBox="1"/>
              <p:nvPr/>
            </p:nvSpPr>
            <p:spPr>
              <a:xfrm>
                <a:off x="0" y="165100"/>
                <a:ext cx="711200" cy="444500"/>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E3EC"/>
        </a:solidFill>
        <a:effectLst/>
      </p:bgPr>
    </p:bg>
    <p:spTree>
      <p:nvGrpSpPr>
        <p:cNvPr id="1" name=""/>
        <p:cNvGrpSpPr/>
        <p:nvPr/>
      </p:nvGrpSpPr>
      <p:grpSpPr>
        <a:xfrm>
          <a:off x="0" y="0"/>
          <a:ext cx="0" cy="0"/>
          <a:chOff x="0" y="0"/>
          <a:chExt cx="0" cy="0"/>
        </a:xfrm>
      </p:grpSpPr>
      <p:sp>
        <p:nvSpPr>
          <p:cNvPr id="2" name="Freeform 2"/>
          <p:cNvSpPr/>
          <p:nvPr/>
        </p:nvSpPr>
        <p:spPr>
          <a:xfrm>
            <a:off x="-732365" y="-561924"/>
            <a:ext cx="5555759" cy="4373898"/>
          </a:xfrm>
          <a:custGeom>
            <a:avLst/>
            <a:gdLst/>
            <a:ahLst/>
            <a:cxnLst/>
            <a:rect l="l" t="t" r="r" b="b"/>
            <a:pathLst>
              <a:path w="5555759" h="4373898">
                <a:moveTo>
                  <a:pt x="0" y="0"/>
                </a:moveTo>
                <a:lnTo>
                  <a:pt x="5555759" y="0"/>
                </a:lnTo>
                <a:lnTo>
                  <a:pt x="5555759" y="4373898"/>
                </a:lnTo>
                <a:lnTo>
                  <a:pt x="0" y="4373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2226649" y="7708808"/>
            <a:ext cx="7315200" cy="3098985"/>
          </a:xfrm>
          <a:custGeom>
            <a:avLst/>
            <a:gdLst/>
            <a:ahLst/>
            <a:cxnLst/>
            <a:rect l="l" t="t" r="r" b="b"/>
            <a:pathLst>
              <a:path w="7315200" h="3098985">
                <a:moveTo>
                  <a:pt x="7315200" y="0"/>
                </a:moveTo>
                <a:lnTo>
                  <a:pt x="0" y="0"/>
                </a:lnTo>
                <a:lnTo>
                  <a:pt x="0" y="3098984"/>
                </a:lnTo>
                <a:lnTo>
                  <a:pt x="7315200" y="3098984"/>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V="1">
            <a:off x="280770" y="6134592"/>
            <a:ext cx="3864095" cy="3899545"/>
          </a:xfrm>
          <a:custGeom>
            <a:avLst/>
            <a:gdLst/>
            <a:ahLst/>
            <a:cxnLst/>
            <a:rect l="l" t="t" r="r" b="b"/>
            <a:pathLst>
              <a:path w="3864095" h="3899545">
                <a:moveTo>
                  <a:pt x="0" y="3899545"/>
                </a:moveTo>
                <a:lnTo>
                  <a:pt x="3864095" y="3899545"/>
                </a:lnTo>
                <a:lnTo>
                  <a:pt x="3864095" y="0"/>
                </a:lnTo>
                <a:lnTo>
                  <a:pt x="0" y="0"/>
                </a:lnTo>
                <a:lnTo>
                  <a:pt x="0" y="389954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flipH="1">
            <a:off x="14199852" y="271913"/>
            <a:ext cx="3864095" cy="3899545"/>
          </a:xfrm>
          <a:custGeom>
            <a:avLst/>
            <a:gdLst/>
            <a:ahLst/>
            <a:cxnLst/>
            <a:rect l="l" t="t" r="r" b="b"/>
            <a:pathLst>
              <a:path w="3864095" h="3899545">
                <a:moveTo>
                  <a:pt x="3864095" y="0"/>
                </a:moveTo>
                <a:lnTo>
                  <a:pt x="0" y="0"/>
                </a:lnTo>
                <a:lnTo>
                  <a:pt x="0" y="3899545"/>
                </a:lnTo>
                <a:lnTo>
                  <a:pt x="3864095" y="3899545"/>
                </a:lnTo>
                <a:lnTo>
                  <a:pt x="386409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5486400" y="2004438"/>
            <a:ext cx="7315200" cy="252707"/>
          </a:xfrm>
          <a:custGeom>
            <a:avLst/>
            <a:gdLst/>
            <a:ahLst/>
            <a:cxnLst/>
            <a:rect l="l" t="t" r="r" b="b"/>
            <a:pathLst>
              <a:path w="7315200" h="252707">
                <a:moveTo>
                  <a:pt x="0" y="0"/>
                </a:moveTo>
                <a:lnTo>
                  <a:pt x="7315200" y="0"/>
                </a:lnTo>
                <a:lnTo>
                  <a:pt x="7315200" y="252707"/>
                </a:lnTo>
                <a:lnTo>
                  <a:pt x="0" y="2527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3987218" y="2515022"/>
            <a:ext cx="2002442" cy="6356958"/>
          </a:xfrm>
          <a:custGeom>
            <a:avLst/>
            <a:gdLst/>
            <a:ahLst/>
            <a:cxnLst/>
            <a:rect l="l" t="t" r="r" b="b"/>
            <a:pathLst>
              <a:path w="2002442" h="6356958">
                <a:moveTo>
                  <a:pt x="0" y="0"/>
                </a:moveTo>
                <a:lnTo>
                  <a:pt x="2002442" y="0"/>
                </a:lnTo>
                <a:lnTo>
                  <a:pt x="2002442" y="6356958"/>
                </a:lnTo>
                <a:lnTo>
                  <a:pt x="0" y="6356958"/>
                </a:lnTo>
                <a:lnTo>
                  <a:pt x="0" y="0"/>
                </a:lnTo>
                <a:close/>
              </a:path>
            </a:pathLst>
          </a:custGeom>
          <a:blipFill>
            <a:blip r:embed="rId10"/>
            <a:stretch>
              <a:fillRect/>
            </a:stretch>
          </a:blipFill>
        </p:spPr>
        <p:txBody>
          <a:bodyPr/>
          <a:lstStyle/>
          <a:p>
            <a:endParaRPr lang="en-US"/>
          </a:p>
        </p:txBody>
      </p:sp>
      <p:sp>
        <p:nvSpPr>
          <p:cNvPr id="8" name="TextBox 8"/>
          <p:cNvSpPr txBox="1"/>
          <p:nvPr/>
        </p:nvSpPr>
        <p:spPr>
          <a:xfrm>
            <a:off x="4961331" y="1150363"/>
            <a:ext cx="8365338" cy="854075"/>
          </a:xfrm>
          <a:prstGeom prst="rect">
            <a:avLst/>
          </a:prstGeom>
        </p:spPr>
        <p:txBody>
          <a:bodyPr lIns="0" tIns="0" rIns="0" bIns="0" rtlCol="0" anchor="t">
            <a:spAutoFit/>
          </a:bodyPr>
          <a:lstStyle/>
          <a:p>
            <a:pPr algn="ctr">
              <a:lnSpc>
                <a:spcPts val="7000"/>
              </a:lnSpc>
            </a:pPr>
            <a:r>
              <a:rPr lang="en-US" sz="5000" b="1">
                <a:solidFill>
                  <a:srgbClr val="163C3F"/>
                </a:solidFill>
                <a:latin typeface="Roca Two Bold"/>
                <a:ea typeface="Roca Two Bold"/>
                <a:cs typeface="Roca Two Bold"/>
                <a:sym typeface="Roca Two Bold"/>
              </a:rPr>
              <a:t>STUDY 1 - SHORT SURVEY</a:t>
            </a:r>
          </a:p>
        </p:txBody>
      </p:sp>
      <p:sp>
        <p:nvSpPr>
          <p:cNvPr id="9" name="TextBox 9"/>
          <p:cNvSpPr txBox="1"/>
          <p:nvPr/>
        </p:nvSpPr>
        <p:spPr>
          <a:xfrm>
            <a:off x="6404656" y="3122999"/>
            <a:ext cx="7172399" cy="688975"/>
          </a:xfrm>
          <a:prstGeom prst="rect">
            <a:avLst/>
          </a:prstGeom>
        </p:spPr>
        <p:txBody>
          <a:bodyPr lIns="0" tIns="0" rIns="0" bIns="0" rtlCol="0" anchor="t">
            <a:spAutoFit/>
          </a:bodyPr>
          <a:lstStyle/>
          <a:p>
            <a:pPr algn="ctr">
              <a:lnSpc>
                <a:spcPts val="5599"/>
              </a:lnSpc>
              <a:spcBef>
                <a:spcPct val="0"/>
              </a:spcBef>
            </a:pPr>
            <a:r>
              <a:rPr lang="en-US" sz="3999">
                <a:solidFill>
                  <a:srgbClr val="163C3F"/>
                </a:solidFill>
                <a:latin typeface="Arimo"/>
                <a:ea typeface="Arimo"/>
                <a:cs typeface="Arimo"/>
                <a:sym typeface="Arimo"/>
              </a:rPr>
              <a:t>Current usage of generative AI  </a:t>
            </a:r>
          </a:p>
        </p:txBody>
      </p:sp>
      <p:sp>
        <p:nvSpPr>
          <p:cNvPr id="10" name="TextBox 10"/>
          <p:cNvSpPr txBox="1"/>
          <p:nvPr/>
        </p:nvSpPr>
        <p:spPr>
          <a:xfrm>
            <a:off x="6404656" y="5373041"/>
            <a:ext cx="8443020" cy="688975"/>
          </a:xfrm>
          <a:prstGeom prst="rect">
            <a:avLst/>
          </a:prstGeom>
        </p:spPr>
        <p:txBody>
          <a:bodyPr lIns="0" tIns="0" rIns="0" bIns="0" rtlCol="0" anchor="t">
            <a:spAutoFit/>
          </a:bodyPr>
          <a:lstStyle/>
          <a:p>
            <a:pPr algn="ctr">
              <a:lnSpc>
                <a:spcPts val="5599"/>
              </a:lnSpc>
              <a:spcBef>
                <a:spcPct val="0"/>
              </a:spcBef>
            </a:pPr>
            <a:r>
              <a:rPr lang="en-US" sz="3999">
                <a:solidFill>
                  <a:srgbClr val="163C3F"/>
                </a:solidFill>
                <a:latin typeface="Arimo"/>
                <a:ea typeface="Arimo"/>
                <a:cs typeface="Arimo"/>
                <a:sym typeface="Arimo"/>
              </a:rPr>
              <a:t>Factors predicting adoption intentions</a:t>
            </a:r>
          </a:p>
        </p:txBody>
      </p:sp>
      <p:sp>
        <p:nvSpPr>
          <p:cNvPr id="11" name="TextBox 11"/>
          <p:cNvSpPr txBox="1"/>
          <p:nvPr/>
        </p:nvSpPr>
        <p:spPr>
          <a:xfrm>
            <a:off x="6404656" y="7697014"/>
            <a:ext cx="6126882" cy="688975"/>
          </a:xfrm>
          <a:prstGeom prst="rect">
            <a:avLst/>
          </a:prstGeom>
        </p:spPr>
        <p:txBody>
          <a:bodyPr lIns="0" tIns="0" rIns="0" bIns="0" rtlCol="0" anchor="t">
            <a:spAutoFit/>
          </a:bodyPr>
          <a:lstStyle/>
          <a:p>
            <a:pPr algn="ctr">
              <a:lnSpc>
                <a:spcPts val="5599"/>
              </a:lnSpc>
              <a:spcBef>
                <a:spcPct val="0"/>
              </a:spcBef>
            </a:pPr>
            <a:r>
              <a:rPr lang="en-US" sz="3999">
                <a:solidFill>
                  <a:srgbClr val="163C3F"/>
                </a:solidFill>
                <a:latin typeface="Arimo"/>
                <a:ea typeface="Arimo"/>
                <a:cs typeface="Arimo"/>
                <a:sym typeface="Arimo"/>
              </a:rPr>
              <a:t>Moderators of relationships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A7E009ED1B66488E65E70223CF2A69" ma:contentTypeVersion="16" ma:contentTypeDescription="Create a new document." ma:contentTypeScope="" ma:versionID="f9938de0fd974902762ffaf44734ad13">
  <xsd:schema xmlns:xsd="http://www.w3.org/2001/XMLSchema" xmlns:xs="http://www.w3.org/2001/XMLSchema" xmlns:p="http://schemas.microsoft.com/office/2006/metadata/properties" xmlns:ns2="e12491d8-d0ca-4d60-afe9-25428bae2c24" xmlns:ns3="f6eb3f93-7ca7-484c-a401-c7a470fe0566" targetNamespace="http://schemas.microsoft.com/office/2006/metadata/properties" ma:root="true" ma:fieldsID="506302040f0f2d98f758f740e931f856" ns2:_="" ns3:_="">
    <xsd:import namespace="e12491d8-d0ca-4d60-afe9-25428bae2c24"/>
    <xsd:import namespace="f6eb3f93-7ca7-484c-a401-c7a470fe05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491d8-d0ca-4d60-afe9-25428bae2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98808d0-5e48-4e3d-a4b7-ffc961e8887c"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eb3f93-7ca7-484c-a401-c7a470fe056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7207dfc-e0ce-4a1a-b753-e374f6495495}" ma:internalName="TaxCatchAll" ma:showField="CatchAllData" ma:web="f6eb3f93-7ca7-484c-a401-c7a470fe05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2491d8-d0ca-4d60-afe9-25428bae2c24">
      <Terms xmlns="http://schemas.microsoft.com/office/infopath/2007/PartnerControls"/>
    </lcf76f155ced4ddcb4097134ff3c332f>
    <TaxCatchAll xmlns="f6eb3f93-7ca7-484c-a401-c7a470fe0566" xsi:nil="true"/>
  </documentManagement>
</p:properties>
</file>

<file path=customXml/itemProps1.xml><?xml version="1.0" encoding="utf-8"?>
<ds:datastoreItem xmlns:ds="http://schemas.openxmlformats.org/officeDocument/2006/customXml" ds:itemID="{93BF2F23-FF6A-442A-A3E9-4AC7CCA36EA4}"/>
</file>

<file path=customXml/itemProps2.xml><?xml version="1.0" encoding="utf-8"?>
<ds:datastoreItem xmlns:ds="http://schemas.openxmlformats.org/officeDocument/2006/customXml" ds:itemID="{262ADE28-90DD-4AED-84BB-5942843111B8}"/>
</file>

<file path=customXml/itemProps3.xml><?xml version="1.0" encoding="utf-8"?>
<ds:datastoreItem xmlns:ds="http://schemas.openxmlformats.org/officeDocument/2006/customXml" ds:itemID="{4D60638A-5A2B-4278-A712-CC1F761D696F}"/>
</file>

<file path=docProps/app.xml><?xml version="1.0" encoding="utf-8"?>
<Properties xmlns="http://schemas.openxmlformats.org/officeDocument/2006/extended-properties" xmlns:vt="http://schemas.openxmlformats.org/officeDocument/2006/docPropsVTypes">
  <TotalTime>1</TotalTime>
  <Words>1942</Words>
  <Application>Microsoft Macintosh PowerPoint</Application>
  <PresentationFormat>Custom</PresentationFormat>
  <Paragraphs>196</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Roca Two Bold</vt:lpstr>
      <vt:lpstr>Arial</vt:lpstr>
      <vt:lpstr>Agrandir Tight</vt:lpstr>
      <vt:lpstr>Arimo</vt:lpstr>
      <vt:lpstr>Calibri</vt:lpstr>
      <vt:lpstr>Roca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Grey and Teal Modern Simple Research Project Presentation</dc:title>
  <cp:lastModifiedBy>Pye, Samuel</cp:lastModifiedBy>
  <cp:revision>2</cp:revision>
  <dcterms:created xsi:type="dcterms:W3CDTF">2006-08-16T00:00:00Z</dcterms:created>
  <dcterms:modified xsi:type="dcterms:W3CDTF">2025-05-16T15:34:03Z</dcterms:modified>
  <dc:identifier>DAGmCMFY9ks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0x01010024A7E009ED1B66488E65E70223CF2A69</vt:lpwstr>
  </property>
</Properties>
</file>