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74" r:id="rId3"/>
    <p:sldId id="283" r:id="rId4"/>
    <p:sldId id="287" r:id="rId5"/>
    <p:sldId id="298" r:id="rId6"/>
    <p:sldId id="299" r:id="rId7"/>
    <p:sldId id="300" r:id="rId8"/>
    <p:sldId id="305" r:id="rId9"/>
    <p:sldId id="306" r:id="rId10"/>
    <p:sldId id="301" r:id="rId11"/>
    <p:sldId id="302" r:id="rId12"/>
    <p:sldId id="303" r:id="rId13"/>
    <p:sldId id="30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54" autoAdjust="0"/>
    <p:restoredTop sz="94652"/>
  </p:normalViewPr>
  <p:slideViewPr>
    <p:cSldViewPr snapToGrid="0">
      <p:cViewPr varScale="1">
        <p:scale>
          <a:sx n="63" d="100"/>
          <a:sy n="63" d="100"/>
        </p:scale>
        <p:origin x="208" y="1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35430-A849-4828-966F-E1287B59CF61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056CD-F931-4EF8-9B2B-47725E482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2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background with white text&#10;&#10;AI-generated content may be incorrect.">
            <a:extLst>
              <a:ext uri="{FF2B5EF4-FFF2-40B4-BE49-F238E27FC236}">
                <a16:creationId xmlns:a16="http://schemas.microsoft.com/office/drawing/2014/main" id="{0845F2D4-ECED-D0A7-5456-AA02210E5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C122D6-C906-697F-C898-3FDB49A14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739" y="3917174"/>
            <a:ext cx="11545368" cy="1108595"/>
          </a:xfrm>
        </p:spPr>
        <p:txBody>
          <a:bodyPr anchor="b"/>
          <a:lstStyle>
            <a:lvl1pPr algn="l">
              <a:defRPr sz="6000"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BE9FD-5135-90C2-48C4-8F59BD123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739" y="5074929"/>
            <a:ext cx="6776814" cy="634644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w Contrast - Title Slide - Accessi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green background with white text">
            <a:extLst>
              <a:ext uri="{FF2B5EF4-FFF2-40B4-BE49-F238E27FC236}">
                <a16:creationId xmlns:a16="http://schemas.microsoft.com/office/drawing/2014/main" id="{C89054FF-1E66-1864-99D3-4A0EB4D79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C122D6-C906-697F-C898-3FDB49A14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739" y="4101982"/>
            <a:ext cx="11545368" cy="1108595"/>
          </a:xfrm>
        </p:spPr>
        <p:txBody>
          <a:bodyPr anchor="b"/>
          <a:lstStyle>
            <a:lvl1pPr algn="l">
              <a:defRPr sz="6000"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BE9FD-5135-90C2-48C4-8F59BD123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739" y="5347414"/>
            <a:ext cx="6776814" cy="634644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28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w Contrast - Section Change Slide - Accessi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ogo on a white background&#10;&#10;Description automatically generated">
            <a:extLst>
              <a:ext uri="{FF2B5EF4-FFF2-40B4-BE49-F238E27FC236}">
                <a16:creationId xmlns:a16="http://schemas.microsoft.com/office/drawing/2014/main" id="{8E87697F-FB1B-121A-6FA9-2A4C478D8C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890EAC-DF3E-8B4D-014A-BF77F3D0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141" y="1709738"/>
            <a:ext cx="6186578" cy="2852737"/>
          </a:xfrm>
        </p:spPr>
        <p:txBody>
          <a:bodyPr anchor="b"/>
          <a:lstStyle>
            <a:lvl1pPr>
              <a:defRPr sz="6000"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1BA91-941E-7C23-01E8-3BDB9DD50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139" y="4589463"/>
            <a:ext cx="6567221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894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w Contrast - Bordered Slide - Accessi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blue and green background">
            <a:extLst>
              <a:ext uri="{FF2B5EF4-FFF2-40B4-BE49-F238E27FC236}">
                <a16:creationId xmlns:a16="http://schemas.microsoft.com/office/drawing/2014/main" id="{ACE07B4C-284F-049D-ED5E-BA1D8BA75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53659-184B-6474-CBC5-34D6E235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41" y="365125"/>
            <a:ext cx="8939542" cy="1325563"/>
          </a:xfrm>
        </p:spPr>
        <p:txBody>
          <a:bodyPr/>
          <a:lstStyle>
            <a:lvl1pPr>
              <a:defRPr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CF8C-16A5-1794-80F0-0590CA21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40" y="1825625"/>
            <a:ext cx="11302497" cy="443032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08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rd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person">
            <a:extLst>
              <a:ext uri="{FF2B5EF4-FFF2-40B4-BE49-F238E27FC236}">
                <a16:creationId xmlns:a16="http://schemas.microsoft.com/office/drawing/2014/main" id="{CE9A424A-FEA9-B6F1-88E0-84B213B91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53659-184B-6474-CBC5-34D6E235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41" y="365125"/>
            <a:ext cx="8939542" cy="1325563"/>
          </a:xfrm>
        </p:spPr>
        <p:txBody>
          <a:bodyPr/>
          <a:lstStyle>
            <a:lvl1pPr>
              <a:defRPr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CF8C-16A5-1794-80F0-0590CA21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40" y="1825625"/>
            <a:ext cx="11302497" cy="443032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6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Chan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logo with a white background">
            <a:extLst>
              <a:ext uri="{FF2B5EF4-FFF2-40B4-BE49-F238E27FC236}">
                <a16:creationId xmlns:a16="http://schemas.microsoft.com/office/drawing/2014/main" id="{BFFF221F-939E-1DFA-B570-BF5649DD2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890EAC-DF3E-8B4D-014A-BF77F3D0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141" y="1709738"/>
            <a:ext cx="6186578" cy="2852737"/>
          </a:xfrm>
        </p:spPr>
        <p:txBody>
          <a:bodyPr anchor="b"/>
          <a:lstStyle>
            <a:lvl1pPr>
              <a:defRPr sz="6000"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1BA91-941E-7C23-01E8-3BDB9DD50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139" y="4589463"/>
            <a:ext cx="6567221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43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rge Graphic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0704D-29F8-97DE-7D18-D4C660EB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61CB-FD75-4043-9ACC-F9664AD9CB2F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47FAB-9911-A12F-BFED-8D8ABD72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B10CE-B181-3791-8DE4-0F1DD366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36FC-8ADD-41A3-8E0A-D9ECABD830F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080073AC-D144-EB51-9AAD-CBB8916F3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- Large 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-up of a person">
            <a:extLst>
              <a:ext uri="{FF2B5EF4-FFF2-40B4-BE49-F238E27FC236}">
                <a16:creationId xmlns:a16="http://schemas.microsoft.com/office/drawing/2014/main" id="{E1E07DB3-20AC-3071-EE0C-546150F12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D07FB-758B-A9DD-1B96-4A22BCCFC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39" y="365125"/>
            <a:ext cx="8948597" cy="1325563"/>
          </a:xfrm>
        </p:spPr>
        <p:txBody>
          <a:bodyPr/>
          <a:lstStyle>
            <a:lvl1pPr>
              <a:defRPr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3960-2415-8C48-577B-662731976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740" y="1825625"/>
            <a:ext cx="5628238" cy="435133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47E4E-7B73-2EA1-8998-2F9A541CB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9730" y="1825625"/>
            <a:ext cx="5504507" cy="435133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827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green background with white text">
            <a:extLst>
              <a:ext uri="{FF2B5EF4-FFF2-40B4-BE49-F238E27FC236}">
                <a16:creationId xmlns:a16="http://schemas.microsoft.com/office/drawing/2014/main" id="{116AB9E0-A3C1-4E09-E29C-5024210E4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igh Contrast - Title Slide - Accessi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and black website">
            <a:extLst>
              <a:ext uri="{FF2B5EF4-FFF2-40B4-BE49-F238E27FC236}">
                <a16:creationId xmlns:a16="http://schemas.microsoft.com/office/drawing/2014/main" id="{4920DFC8-BE32-A634-7892-FA9DA7E66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C122D6-C906-697F-C898-3FDB49A14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739" y="3974165"/>
            <a:ext cx="11545368" cy="1108595"/>
          </a:xfrm>
        </p:spPr>
        <p:txBody>
          <a:bodyPr anchor="b"/>
          <a:lstStyle>
            <a:lvl1pPr algn="l">
              <a:defRPr sz="60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BE9FD-5135-90C2-48C4-8F59BD123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739" y="5219597"/>
            <a:ext cx="6776814" cy="56177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9162108-C773-C1CA-C519-4D552A279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740" y="5883898"/>
            <a:ext cx="1690873" cy="5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3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igh Contrast - Subject Change Slide - Accessi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logo on a black background">
            <a:extLst>
              <a:ext uri="{FF2B5EF4-FFF2-40B4-BE49-F238E27FC236}">
                <a16:creationId xmlns:a16="http://schemas.microsoft.com/office/drawing/2014/main" id="{9A86676F-6811-8B2A-D8B0-7B9326DED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890EAC-DF3E-8B4D-014A-BF77F3D0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141" y="1709738"/>
            <a:ext cx="6186578" cy="2852737"/>
          </a:xfrm>
        </p:spPr>
        <p:txBody>
          <a:bodyPr anchor="b"/>
          <a:lstStyle>
            <a:lvl1pPr>
              <a:defRPr sz="6000"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1BA91-941E-7C23-01E8-3BDB9DD50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139" y="4589463"/>
            <a:ext cx="6567221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25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gh Contrast - Bordered Slide - Accessi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yellow border&#10;&#10;Description automatically generated">
            <a:extLst>
              <a:ext uri="{FF2B5EF4-FFF2-40B4-BE49-F238E27FC236}">
                <a16:creationId xmlns:a16="http://schemas.microsoft.com/office/drawing/2014/main" id="{F5F86A98-3C44-44A5-0821-B0C2803C2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53659-184B-6474-CBC5-34D6E235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41" y="365125"/>
            <a:ext cx="8939542" cy="1325563"/>
          </a:xfrm>
        </p:spPr>
        <p:txBody>
          <a:bodyPr/>
          <a:lstStyle>
            <a:lvl1pPr>
              <a:defRPr b="1">
                <a:solidFill>
                  <a:srgbClr val="FAE1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CF8C-16A5-1794-80F0-0590CA21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40" y="1825625"/>
            <a:ext cx="11302497" cy="443032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2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DEE6B-F781-8161-5347-4488F658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2E8E3-04A2-77CB-B731-5D4003073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F908-0AA0-D4A5-F6BA-DCE69B66E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DE61CB-FD75-4043-9ACC-F9664AD9CB2F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1E064-22D4-599E-F418-BFB0808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0A808-2B1B-27E4-D5BF-E323DFAD8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3536FC-8ADD-41A3-8E0A-D9ECABD83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3142-864A-85C4-5B71-7247CBB92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731" y="4295032"/>
            <a:ext cx="10896898" cy="1108595"/>
          </a:xfrm>
        </p:spPr>
        <p:txBody>
          <a:bodyPr>
            <a:normAutofit fontScale="90000"/>
          </a:bodyPr>
          <a:lstStyle/>
          <a:p>
            <a:r>
              <a:rPr lang="en-GB" dirty="0"/>
              <a:t>Pablo Smithson</a:t>
            </a:r>
            <a:br>
              <a:rPr lang="en-GB" dirty="0"/>
            </a:br>
            <a:r>
              <a:rPr lang="en-GB" sz="3600" dirty="0"/>
              <a:t>Mental Health &amp; Wellbeing Practitioner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23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4C22-913E-21F1-46C4-18EEA441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3D5E-2920-DDDC-A979-3BB0688B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40" y="1825625"/>
            <a:ext cx="10713897" cy="4430320"/>
          </a:xfrm>
        </p:spPr>
        <p:txBody>
          <a:bodyPr/>
          <a:lstStyle/>
          <a:p>
            <a:r>
              <a:rPr lang="en-GB" dirty="0"/>
              <a:t>SPFT staff have access to Unmind – not an SPFT product</a:t>
            </a:r>
          </a:p>
          <a:p>
            <a:r>
              <a:rPr lang="en-GB" i="1" dirty="0" err="1"/>
              <a:t>Unmind’s</a:t>
            </a:r>
            <a:r>
              <a:rPr lang="en-GB" i="1" dirty="0"/>
              <a:t> comprehensive mental health platform combines therapy, coaching, AI, and expert insights</a:t>
            </a:r>
          </a:p>
          <a:p>
            <a:r>
              <a:rPr lang="en-GB" dirty="0"/>
              <a:t>Impressive in the </a:t>
            </a:r>
            <a:br>
              <a:rPr lang="en-GB" dirty="0"/>
            </a:br>
            <a:r>
              <a:rPr lang="en-GB" dirty="0"/>
              <a:t>context of </a:t>
            </a:r>
            <a:br>
              <a:rPr lang="en-GB" dirty="0"/>
            </a:br>
            <a:r>
              <a:rPr lang="en-GB" dirty="0"/>
              <a:t>low-intensity </a:t>
            </a:r>
            <a:br>
              <a:rPr lang="en-GB" dirty="0"/>
            </a:br>
            <a:r>
              <a:rPr lang="en-GB" dirty="0"/>
              <a:t>interventions, but not</a:t>
            </a:r>
            <a:br>
              <a:rPr lang="en-GB" dirty="0"/>
            </a:br>
            <a:r>
              <a:rPr lang="en-GB" dirty="0"/>
              <a:t>a replacement for </a:t>
            </a:r>
            <a:br>
              <a:rPr lang="en-GB" dirty="0"/>
            </a:br>
            <a:r>
              <a:rPr lang="en-GB" dirty="0"/>
              <a:t>mental health </a:t>
            </a:r>
            <a:br>
              <a:rPr lang="en-GB" dirty="0"/>
            </a:br>
            <a:r>
              <a:rPr lang="en-GB" dirty="0"/>
              <a:t>professional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A283E-80A5-658C-5F40-2B0D904CD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999" y="3429000"/>
            <a:ext cx="7216001" cy="288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75000-29F2-8EAE-7B66-59E5D3569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867" y="3181329"/>
            <a:ext cx="1567289" cy="6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5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762A-2A47-99FD-76AA-4A7A45B1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conversation - 1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C7246A-C608-D8B9-87CF-2F16C5C09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741" y="1699828"/>
            <a:ext cx="11490511" cy="4606918"/>
          </a:xfrm>
        </p:spPr>
      </p:pic>
    </p:spTree>
    <p:extLst>
      <p:ext uri="{BB962C8B-B14F-4D97-AF65-F5344CB8AC3E}">
        <p14:creationId xmlns:p14="http://schemas.microsoft.com/office/powerpoint/2010/main" val="114865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B13B5-3857-22DF-210B-12F7ED8A1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3F84-1F2C-60AE-7DD8-05C5FF62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conversation - 2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C5AFF5-7FFF-4129-931A-88E3E9CF0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32" y="2116899"/>
            <a:ext cx="11951836" cy="3820437"/>
          </a:xfrm>
        </p:spPr>
      </p:pic>
    </p:spTree>
    <p:extLst>
      <p:ext uri="{BB962C8B-B14F-4D97-AF65-F5344CB8AC3E}">
        <p14:creationId xmlns:p14="http://schemas.microsoft.com/office/powerpoint/2010/main" val="313304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A288-4D66-5676-B60F-6723EB97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Conversation - 3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F94011-8A94-8F7E-8926-2F1164DF8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20" y="1896247"/>
            <a:ext cx="11374550" cy="4241506"/>
          </a:xfrm>
        </p:spPr>
      </p:pic>
    </p:spTree>
    <p:extLst>
      <p:ext uri="{BB962C8B-B14F-4D97-AF65-F5344CB8AC3E}">
        <p14:creationId xmlns:p14="http://schemas.microsoft.com/office/powerpoint/2010/main" val="3372235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97215-087E-6EED-92DB-E184092F6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FD852D-F593-D9F3-358A-235DCA486C0D}"/>
              </a:ext>
            </a:extLst>
          </p:cNvPr>
          <p:cNvSpPr/>
          <p:nvPr/>
        </p:nvSpPr>
        <p:spPr>
          <a:xfrm>
            <a:off x="476250" y="1000125"/>
            <a:ext cx="7219950" cy="10477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Pablo.smithson@spft.nhs.uk</a:t>
            </a:r>
          </a:p>
        </p:txBody>
      </p:sp>
    </p:spTree>
    <p:extLst>
      <p:ext uri="{BB962C8B-B14F-4D97-AF65-F5344CB8AC3E}">
        <p14:creationId xmlns:p14="http://schemas.microsoft.com/office/powerpoint/2010/main" val="226347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AF20C-CC9B-3F3A-086C-E350160A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Digital Clinical Safety: </a:t>
            </a:r>
            <a:br>
              <a:rPr lang="en-GB" dirty="0"/>
            </a:br>
            <a:r>
              <a:rPr lang="en-GB" dirty="0"/>
              <a:t>boring but important…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E26677-1C22-8F65-1D05-9654E3876D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Acceptable Use Policy</a:t>
            </a:r>
          </a:p>
          <a:p>
            <a:pPr marL="0" indent="0">
              <a:buNone/>
            </a:pPr>
            <a:r>
              <a:rPr lang="en-GB" dirty="0"/>
              <a:t> Only 3 pages – key points:</a:t>
            </a:r>
          </a:p>
          <a:p>
            <a:r>
              <a:rPr lang="en-GB" dirty="0"/>
              <a:t>Not for use in clinical scenarios - diagnoses etc</a:t>
            </a:r>
          </a:p>
          <a:p>
            <a:r>
              <a:rPr lang="en-GB" dirty="0"/>
              <a:t>Careful with confidential data - but Copilot can only access the files you have permission to see</a:t>
            </a:r>
          </a:p>
          <a:p>
            <a:r>
              <a:rPr lang="en-GB" dirty="0"/>
              <a:t>Be aware during meetings with sensitive topics</a:t>
            </a:r>
          </a:p>
          <a:p>
            <a:r>
              <a:rPr lang="en-GB" dirty="0"/>
              <a:t>Human judgement is still king and Copilot may be biased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50B4D6-249F-1C96-41F3-A89803B777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Appropriate use</a:t>
            </a:r>
          </a:p>
          <a:p>
            <a:r>
              <a:rPr lang="en-GB" dirty="0"/>
              <a:t>Make sure to review outputs</a:t>
            </a:r>
          </a:p>
          <a:p>
            <a:r>
              <a:rPr lang="en-GB" dirty="0"/>
              <a:t>Use labels when Copilot has been used, or inform participants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Data</a:t>
            </a:r>
          </a:p>
          <a:p>
            <a:pPr marL="0" indent="0">
              <a:buNone/>
            </a:pPr>
            <a:r>
              <a:rPr lang="en-GB" dirty="0"/>
              <a:t>Not shared with Microsoft, but is stored by Copilot to improve performance</a:t>
            </a:r>
          </a:p>
        </p:txBody>
      </p:sp>
    </p:spTree>
    <p:extLst>
      <p:ext uri="{BB962C8B-B14F-4D97-AF65-F5344CB8AC3E}">
        <p14:creationId xmlns:p14="http://schemas.microsoft.com/office/powerpoint/2010/main" val="242777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1AF56-F540-0CFF-566E-C398A6EC8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C39C-9FE9-39A5-4308-C7A79548C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99654"/>
            <a:ext cx="8939542" cy="1325563"/>
          </a:xfrm>
        </p:spPr>
        <p:txBody>
          <a:bodyPr/>
          <a:lstStyle/>
          <a:p>
            <a:r>
              <a:rPr lang="en-GB" dirty="0"/>
              <a:t>March 2025: Copilot pilot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4A8BB-A935-C7E7-8C5E-C25DF0E57CCA}"/>
              </a:ext>
            </a:extLst>
          </p:cNvPr>
          <p:cNvSpPr txBox="1"/>
          <p:nvPr/>
        </p:nvSpPr>
        <p:spPr>
          <a:xfrm>
            <a:off x="284089" y="1169578"/>
            <a:ext cx="1152549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Our Trust (~350 licences): full NHS Connect pilot (~12k)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Online mini courses plus ‘drop-in </a:t>
            </a:r>
            <a:r>
              <a:rPr lang="en-GB" sz="3200" dirty="0" err="1"/>
              <a:t>cafés’</a:t>
            </a:r>
            <a:r>
              <a:rPr lang="en-GB" sz="3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Digital staff responsive &amp; supportive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Information Governance staff support in grey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Incentives line up nicely: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Encouragement to share use cases allows monitoring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More use cases means more colleagues have licenses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Open to proof-of-concepts</a:t>
            </a:r>
          </a:p>
          <a:p>
            <a:endParaRPr lang="en-GB" sz="3200" dirty="0"/>
          </a:p>
          <a:p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08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EB399-E9DB-E1B4-396F-DD843C048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BA74-A4A7-A3FC-6272-6C8AB298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99654"/>
            <a:ext cx="8939542" cy="1325563"/>
          </a:xfrm>
        </p:spPr>
        <p:txBody>
          <a:bodyPr/>
          <a:lstStyle/>
          <a:p>
            <a:r>
              <a:rPr lang="en-GB" dirty="0"/>
              <a:t>SPFT Vision for AI </a:t>
            </a:r>
          </a:p>
        </p:txBody>
      </p:sp>
      <p:pic>
        <p:nvPicPr>
          <p:cNvPr id="3" name="Picture 2" descr="A diagram of a medical procedure&#10;&#10;Description automatically generated">
            <a:extLst>
              <a:ext uri="{FF2B5EF4-FFF2-40B4-BE49-F238E27FC236}">
                <a16:creationId xmlns:a16="http://schemas.microsoft.com/office/drawing/2014/main" id="{0EE4758F-F02A-EAE4-D7C5-704E734FD2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1"/>
          <a:stretch/>
        </p:blipFill>
        <p:spPr bwMode="auto">
          <a:xfrm>
            <a:off x="493535" y="1305793"/>
            <a:ext cx="11698465" cy="5187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13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CD17-FE96-9581-B5DC-87FC2FD6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basics?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58C3E-952F-7E9F-01DA-0B2558000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53" y="142479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Meetings: </a:t>
            </a:r>
            <a:r>
              <a:rPr lang="en-GB" dirty="0"/>
              <a:t>recording, summarising, actions, ask questions during the meeting, follow up email to attendees</a:t>
            </a:r>
          </a:p>
          <a:p>
            <a:r>
              <a:rPr lang="en-GB" b="1" dirty="0"/>
              <a:t>Transform</a:t>
            </a:r>
            <a:r>
              <a:rPr lang="en-GB" dirty="0"/>
              <a:t> documents from one format to another (Word to </a:t>
            </a:r>
            <a:r>
              <a:rPr lang="en-GB" dirty="0" err="1"/>
              <a:t>Powerpoint</a:t>
            </a:r>
            <a:r>
              <a:rPr lang="en-GB" dirty="0"/>
              <a:t>)</a:t>
            </a:r>
          </a:p>
          <a:p>
            <a:r>
              <a:rPr lang="en-GB" b="1" dirty="0"/>
              <a:t>Summarise</a:t>
            </a:r>
            <a:r>
              <a:rPr lang="en-GB" dirty="0"/>
              <a:t> complex documents or videos</a:t>
            </a:r>
          </a:p>
          <a:p>
            <a:r>
              <a:rPr lang="en-GB" b="1" dirty="0"/>
              <a:t>Rephrase</a:t>
            </a:r>
            <a:r>
              <a:rPr lang="en-GB" dirty="0"/>
              <a:t> text to make more accessible (e.g. for international readers)</a:t>
            </a:r>
          </a:p>
          <a:p>
            <a:r>
              <a:rPr lang="en-GB" b="1" dirty="0"/>
              <a:t>Find</a:t>
            </a:r>
            <a:r>
              <a:rPr lang="en-GB" dirty="0"/>
              <a:t> emails, meetings or documents in your email account or </a:t>
            </a:r>
            <a:r>
              <a:rPr lang="en-GB" dirty="0" err="1"/>
              <a:t>Onedrive</a:t>
            </a:r>
            <a:r>
              <a:rPr lang="en-GB" dirty="0"/>
              <a:t> by describing them</a:t>
            </a:r>
          </a:p>
          <a:p>
            <a:r>
              <a:rPr lang="en-GB" b="1" dirty="0"/>
              <a:t>Analyse</a:t>
            </a:r>
            <a:r>
              <a:rPr lang="en-GB" dirty="0"/>
              <a:t> data – describe what you want to do</a:t>
            </a:r>
          </a:p>
        </p:txBody>
      </p:sp>
    </p:spTree>
    <p:extLst>
      <p:ext uri="{BB962C8B-B14F-4D97-AF65-F5344CB8AC3E}">
        <p14:creationId xmlns:p14="http://schemas.microsoft.com/office/powerpoint/2010/main" val="105515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C456F-0121-E1D6-D4C2-6B032D60F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DE82-1563-D3DD-20C3-97A76187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possibilities…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AC1B-058C-DD8E-779E-9E4514AC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53" y="1424792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Translating documents</a:t>
            </a:r>
            <a:r>
              <a:rPr lang="en-GB" dirty="0"/>
              <a:t> - different languages; different personas?</a:t>
            </a:r>
          </a:p>
          <a:p>
            <a:r>
              <a:rPr lang="en-GB" b="1" dirty="0"/>
              <a:t>Meeting scheduling</a:t>
            </a:r>
            <a:r>
              <a:rPr lang="en-GB" dirty="0"/>
              <a:t> - currently difficult but shouldn’t be(!)</a:t>
            </a:r>
          </a:p>
          <a:p>
            <a:r>
              <a:rPr lang="en-GB" b="1" dirty="0"/>
              <a:t>Transforming data</a:t>
            </a:r>
            <a:r>
              <a:rPr lang="en-GB" dirty="0"/>
              <a:t> - </a:t>
            </a:r>
            <a:r>
              <a:rPr lang="en-GB" dirty="0" err="1"/>
              <a:t>eg.</a:t>
            </a:r>
            <a:r>
              <a:rPr lang="en-GB" dirty="0"/>
              <a:t> for recording data or comment across different systems more quickly</a:t>
            </a:r>
          </a:p>
          <a:p>
            <a:r>
              <a:rPr lang="en-GB" b="1" dirty="0"/>
              <a:t>Tell Copilot to ask you about your day</a:t>
            </a:r>
            <a:r>
              <a:rPr lang="en-GB" dirty="0"/>
              <a:t>, then suggest tools to make it more efficient</a:t>
            </a:r>
            <a:endParaRPr lang="en-GB" b="1" dirty="0"/>
          </a:p>
          <a:p>
            <a:r>
              <a:rPr lang="en-GB" b="1" dirty="0"/>
              <a:t>Task-specific Agents</a:t>
            </a:r>
            <a:r>
              <a:rPr lang="en-GB" dirty="0"/>
              <a:t> - specify resources and add guiding principles…</a:t>
            </a:r>
          </a:p>
        </p:txBody>
      </p:sp>
    </p:spTree>
    <p:extLst>
      <p:ext uri="{BB962C8B-B14F-4D97-AF65-F5344CB8AC3E}">
        <p14:creationId xmlns:p14="http://schemas.microsoft.com/office/powerpoint/2010/main" val="19959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FA9B-7E92-575C-25FC-0764E4FE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Agent-style 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FA95E-A620-AE69-69C7-E8B46BFE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Copilot to speed up preparation for Mental Health &amp; Wellbeing Practitioner (low intensity, psychologically informed) appointments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6F1F6-4BCD-5B67-C42F-202BDB89A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78" y="3429000"/>
            <a:ext cx="10094220" cy="11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8712E-B214-5D5E-FC67-0896300EB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38C8-794A-7EBD-E484-118C046C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Agent-style task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CB408-589D-AB7A-4AB6-28CCF5696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Copilot can draw from particular trusted files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DD1A7-B373-AF2B-B7A1-20BF8919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88" y="2723304"/>
            <a:ext cx="9463569" cy="29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4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E6A45-05CD-83C6-6994-6C131488B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E689-8DA0-6A80-43B5-C3801031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Agent-style task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16141-7A4F-ECA3-14B3-2F5F26F58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can also prompt you to explore them further – and answer the questions it suggests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F4E54-A92F-6F60-776C-D0B2E1309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63" y="2818356"/>
            <a:ext cx="11087541" cy="34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968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ussex Partnership">
      <a:dk1>
        <a:sysClr val="windowText" lastClr="000000"/>
      </a:dk1>
      <a:lt1>
        <a:sysClr val="window" lastClr="FFFFFF"/>
      </a:lt1>
      <a:dk2>
        <a:srgbClr val="005EB8"/>
      </a:dk2>
      <a:lt2>
        <a:srgbClr val="E4F1FA"/>
      </a:lt2>
      <a:accent1>
        <a:srgbClr val="006747"/>
      </a:accent1>
      <a:accent2>
        <a:srgbClr val="00A9CE"/>
      </a:accent2>
      <a:accent3>
        <a:srgbClr val="78BE20"/>
      </a:accent3>
      <a:accent4>
        <a:srgbClr val="41B6E6"/>
      </a:accent4>
      <a:accent5>
        <a:srgbClr val="FFB81C"/>
      </a:accent5>
      <a:accent6>
        <a:srgbClr val="ED8B00"/>
      </a:accent6>
      <a:hlink>
        <a:srgbClr val="0072CE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A7E009ED1B66488E65E70223CF2A69" ma:contentTypeVersion="16" ma:contentTypeDescription="Create a new document." ma:contentTypeScope="" ma:versionID="f9938de0fd974902762ffaf44734ad13">
  <xsd:schema xmlns:xsd="http://www.w3.org/2001/XMLSchema" xmlns:xs="http://www.w3.org/2001/XMLSchema" xmlns:p="http://schemas.microsoft.com/office/2006/metadata/properties" xmlns:ns2="e12491d8-d0ca-4d60-afe9-25428bae2c24" xmlns:ns3="f6eb3f93-7ca7-484c-a401-c7a470fe0566" targetNamespace="http://schemas.microsoft.com/office/2006/metadata/properties" ma:root="true" ma:fieldsID="506302040f0f2d98f758f740e931f856" ns2:_="" ns3:_="">
    <xsd:import namespace="e12491d8-d0ca-4d60-afe9-25428bae2c24"/>
    <xsd:import namespace="f6eb3f93-7ca7-484c-a401-c7a470fe05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491d8-d0ca-4d60-afe9-25428bae2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98808d0-5e48-4e3d-a4b7-ffc961e888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b3f93-7ca7-484c-a401-c7a470fe056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d7207dfc-e0ce-4a1a-b753-e374f6495495}" ma:internalName="TaxCatchAll" ma:showField="CatchAllData" ma:web="f6eb3f93-7ca7-484c-a401-c7a470fe05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2491d8-d0ca-4d60-afe9-25428bae2c24">
      <Terms xmlns="http://schemas.microsoft.com/office/infopath/2007/PartnerControls"/>
    </lcf76f155ced4ddcb4097134ff3c332f>
    <TaxCatchAll xmlns="f6eb3f93-7ca7-484c-a401-c7a470fe0566" xsi:nil="true"/>
  </documentManagement>
</p:properties>
</file>

<file path=customXml/itemProps1.xml><?xml version="1.0" encoding="utf-8"?>
<ds:datastoreItem xmlns:ds="http://schemas.openxmlformats.org/officeDocument/2006/customXml" ds:itemID="{63F5FDEF-D662-41D4-9541-AA5134968CD0}"/>
</file>

<file path=customXml/itemProps2.xml><?xml version="1.0" encoding="utf-8"?>
<ds:datastoreItem xmlns:ds="http://schemas.openxmlformats.org/officeDocument/2006/customXml" ds:itemID="{8B17D2FE-D7AD-4E8E-B0A2-4964FC1899BB}"/>
</file>

<file path=customXml/itemProps3.xml><?xml version="1.0" encoding="utf-8"?>
<ds:datastoreItem xmlns:ds="http://schemas.openxmlformats.org/officeDocument/2006/customXml" ds:itemID="{C828ADE1-1FDE-401D-B5BB-79A1D403388E}"/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431</Words>
  <Application>Microsoft Macintosh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Aptos</vt:lpstr>
      <vt:lpstr>Arial</vt:lpstr>
      <vt:lpstr>1_Office Theme</vt:lpstr>
      <vt:lpstr>Pablo Smithson Mental Health &amp; Wellbeing Practitioner </vt:lpstr>
      <vt:lpstr>Digital Clinical Safety:  boring but important…</vt:lpstr>
      <vt:lpstr>March 2025: Copilot pilot  </vt:lpstr>
      <vt:lpstr>SPFT Vision for AI </vt:lpstr>
      <vt:lpstr>The basics? </vt:lpstr>
      <vt:lpstr>Future possibilities… </vt:lpstr>
      <vt:lpstr>Agent-style task 1</vt:lpstr>
      <vt:lpstr>Agent-style task 2</vt:lpstr>
      <vt:lpstr>Agent-style task 3</vt:lpstr>
      <vt:lpstr>Unmind</vt:lpstr>
      <vt:lpstr>Sample conversation - 1</vt:lpstr>
      <vt:lpstr>Sample conversation - 2</vt:lpstr>
      <vt:lpstr>Sample Conversation - 3</vt:lpstr>
      <vt:lpstr>PowerPoint Presentation</vt:lpstr>
    </vt:vector>
  </TitlesOfParts>
  <Company>Sussex Partnership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HILLIER, Joanna (SUSSEX PARTNERSHIP NHS FOUNDATION TRUST)</dc:creator>
  <cp:lastModifiedBy>Alesia Moulton-Perkins</cp:lastModifiedBy>
  <cp:revision>4</cp:revision>
  <dcterms:created xsi:type="dcterms:W3CDTF">2025-03-12T14:15:09Z</dcterms:created>
  <dcterms:modified xsi:type="dcterms:W3CDTF">2025-04-30T16:33:20Z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0x01010024A7E009ED1B66488E65E70223CF2A69</vt:lpwstr>
  </property>
</Properties>
</file>