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8" r:id="rId2"/>
    <p:sldId id="260" r:id="rId3"/>
    <p:sldId id="259" r:id="rId4"/>
    <p:sldId id="261" r:id="rId5"/>
    <p:sldId id="263" r:id="rId6"/>
    <p:sldId id="262" r:id="rId7"/>
    <p:sldId id="256" r:id="rId8"/>
    <p:sldId id="257"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napToGrid="0">
      <p:cViewPr varScale="1">
        <p:scale>
          <a:sx n="115" d="100"/>
          <a:sy n="115" d="100"/>
        </p:scale>
        <p:origin x="3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1/27/2021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1/27/2021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1/27/2021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1/27/2021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Poll: Remote digital working</a:t>
            </a:r>
            <a:endParaRPr lang="en-GB" dirty="0"/>
          </a:p>
        </p:txBody>
      </p:sp>
      <p:sp>
        <p:nvSpPr>
          <p:cNvPr id="3" name="Content Placeholder 2"/>
          <p:cNvSpPr>
            <a:spLocks noGrp="1"/>
          </p:cNvSpPr>
          <p:nvPr>
            <p:ph idx="1"/>
          </p:nvPr>
        </p:nvSpPr>
        <p:spPr/>
        <p:txBody>
          <a:bodyPr/>
          <a:lstStyle/>
          <a:p>
            <a:r>
              <a:rPr lang="en-GB" dirty="0" smtClean="0"/>
              <a:t>Totally remotely/digital</a:t>
            </a:r>
          </a:p>
          <a:p>
            <a:r>
              <a:rPr lang="en-GB" dirty="0" smtClean="0"/>
              <a:t>Mixed</a:t>
            </a:r>
          </a:p>
          <a:p>
            <a:r>
              <a:rPr lang="en-GB" dirty="0" smtClean="0"/>
              <a:t>Totally In-person</a:t>
            </a:r>
            <a:endParaRPr lang="en-GB" dirty="0"/>
          </a:p>
        </p:txBody>
      </p:sp>
    </p:spTree>
    <p:extLst>
      <p:ext uri="{BB962C8B-B14F-4D97-AF65-F5344CB8AC3E}">
        <p14:creationId xmlns:p14="http://schemas.microsoft.com/office/powerpoint/2010/main" val="3506154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POLL: Work context</a:t>
            </a:r>
            <a:endParaRPr lang="en-GB" dirty="0"/>
          </a:p>
        </p:txBody>
      </p:sp>
      <p:sp>
        <p:nvSpPr>
          <p:cNvPr id="3" name="Content Placeholder 2"/>
          <p:cNvSpPr>
            <a:spLocks noGrp="1"/>
          </p:cNvSpPr>
          <p:nvPr>
            <p:ph idx="1"/>
          </p:nvPr>
        </p:nvSpPr>
        <p:spPr/>
        <p:txBody>
          <a:bodyPr/>
          <a:lstStyle/>
          <a:p>
            <a:r>
              <a:rPr lang="en-GB" dirty="0" smtClean="0"/>
              <a:t>NHS</a:t>
            </a:r>
          </a:p>
          <a:p>
            <a:r>
              <a:rPr lang="en-GB" dirty="0" smtClean="0"/>
              <a:t>3</a:t>
            </a:r>
            <a:r>
              <a:rPr lang="en-GB" baseline="30000" dirty="0" smtClean="0"/>
              <a:t>rd</a:t>
            </a:r>
            <a:r>
              <a:rPr lang="en-GB" dirty="0" smtClean="0"/>
              <a:t> Sector organisation (e.g. charity, social enterprise)</a:t>
            </a:r>
          </a:p>
          <a:p>
            <a:r>
              <a:rPr lang="en-GB" dirty="0" smtClean="0"/>
              <a:t>Private health organisation</a:t>
            </a:r>
          </a:p>
          <a:p>
            <a:r>
              <a:rPr lang="en-GB" dirty="0" smtClean="0"/>
              <a:t>Private digital organisation</a:t>
            </a:r>
          </a:p>
          <a:p>
            <a:r>
              <a:rPr lang="en-GB" dirty="0" smtClean="0"/>
              <a:t>Private sole practice</a:t>
            </a:r>
            <a:endParaRPr lang="en-GB" dirty="0"/>
          </a:p>
        </p:txBody>
      </p:sp>
    </p:spTree>
    <p:extLst>
      <p:ext uri="{BB962C8B-B14F-4D97-AF65-F5344CB8AC3E}">
        <p14:creationId xmlns:p14="http://schemas.microsoft.com/office/powerpoint/2010/main" val="104508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POLL: How is your experience of working Digitally/remotely?</a:t>
            </a:r>
            <a:endParaRPr lang="en-GB" dirty="0"/>
          </a:p>
        </p:txBody>
      </p:sp>
      <p:sp>
        <p:nvSpPr>
          <p:cNvPr id="3" name="Content Placeholder 2"/>
          <p:cNvSpPr>
            <a:spLocks noGrp="1"/>
          </p:cNvSpPr>
          <p:nvPr>
            <p:ph idx="1"/>
          </p:nvPr>
        </p:nvSpPr>
        <p:spPr/>
        <p:txBody>
          <a:bodyPr/>
          <a:lstStyle/>
          <a:p>
            <a:r>
              <a:rPr lang="en-GB" dirty="0" smtClean="0"/>
              <a:t>Love it, don’t want to go back in the office</a:t>
            </a:r>
          </a:p>
          <a:p>
            <a:r>
              <a:rPr lang="en-GB" dirty="0" smtClean="0"/>
              <a:t>Mixed, there are many bits about in-person working I miss</a:t>
            </a:r>
          </a:p>
          <a:p>
            <a:r>
              <a:rPr lang="en-GB" dirty="0" smtClean="0"/>
              <a:t>Can’t wait to get back into the office</a:t>
            </a:r>
            <a:endParaRPr lang="en-GB" dirty="0"/>
          </a:p>
        </p:txBody>
      </p:sp>
    </p:spTree>
    <p:extLst>
      <p:ext uri="{BB962C8B-B14F-4D97-AF65-F5344CB8AC3E}">
        <p14:creationId xmlns:p14="http://schemas.microsoft.com/office/powerpoint/2010/main" val="3920781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Agenda for our talk</a:t>
            </a:r>
            <a:endParaRPr lang="en-GB" dirty="0"/>
          </a:p>
        </p:txBody>
      </p:sp>
      <p:sp>
        <p:nvSpPr>
          <p:cNvPr id="3" name="Content Placeholder 2"/>
          <p:cNvSpPr>
            <a:spLocks noGrp="1"/>
          </p:cNvSpPr>
          <p:nvPr>
            <p:ph idx="1"/>
          </p:nvPr>
        </p:nvSpPr>
        <p:spPr/>
        <p:txBody>
          <a:bodyPr/>
          <a:lstStyle/>
          <a:p>
            <a:r>
              <a:rPr lang="en-GB" dirty="0" smtClean="0"/>
              <a:t>A year on…Photos of the year – 12m - both</a:t>
            </a:r>
          </a:p>
          <a:p>
            <a:r>
              <a:rPr lang="en-GB" dirty="0" smtClean="0"/>
              <a:t>Policy slide – now  - MH online opportunities CP – HP</a:t>
            </a:r>
          </a:p>
          <a:p>
            <a:r>
              <a:rPr lang="en-GB" dirty="0" smtClean="0"/>
              <a:t>Difficulties &amp; Dilemmas – LSB</a:t>
            </a:r>
          </a:p>
          <a:p>
            <a:r>
              <a:rPr lang="en-GB" dirty="0" smtClean="0"/>
              <a:t>DCP Health committee/DCP London - HP</a:t>
            </a:r>
          </a:p>
          <a:p>
            <a:pPr marL="0" indent="0">
              <a:buNone/>
            </a:pPr>
            <a:endParaRPr lang="en-GB" dirty="0" smtClean="0"/>
          </a:p>
          <a:p>
            <a:endParaRPr lang="en-GB" dirty="0" smtClean="0"/>
          </a:p>
          <a:p>
            <a:endParaRPr lang="en-GB" dirty="0" smtClean="0"/>
          </a:p>
          <a:p>
            <a:endParaRPr lang="en-GB" dirty="0"/>
          </a:p>
        </p:txBody>
      </p:sp>
    </p:spTree>
    <p:extLst>
      <p:ext uri="{BB962C8B-B14F-4D97-AF65-F5344CB8AC3E}">
        <p14:creationId xmlns:p14="http://schemas.microsoft.com/office/powerpoint/2010/main" val="138072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1193080"/>
              </p:ext>
            </p:extLst>
          </p:nvPr>
        </p:nvGraphicFramePr>
        <p:xfrm>
          <a:off x="4731115" y="2485504"/>
          <a:ext cx="3947372" cy="3516976"/>
        </p:xfrm>
        <a:graphic>
          <a:graphicData uri="http://schemas.openxmlformats.org/drawingml/2006/table">
            <a:tbl>
              <a:tblPr/>
              <a:tblGrid>
                <a:gridCol w="1973686">
                  <a:extLst>
                    <a:ext uri="{9D8B030D-6E8A-4147-A177-3AD203B41FA5}">
                      <a16:colId xmlns:a16="http://schemas.microsoft.com/office/drawing/2014/main" val="342491400"/>
                    </a:ext>
                  </a:extLst>
                </a:gridCol>
                <a:gridCol w="1973686">
                  <a:extLst>
                    <a:ext uri="{9D8B030D-6E8A-4147-A177-3AD203B41FA5}">
                      <a16:colId xmlns:a16="http://schemas.microsoft.com/office/drawing/2014/main" val="3286911319"/>
                    </a:ext>
                  </a:extLst>
                </a:gridCol>
              </a:tblGrid>
              <a:tr h="480750">
                <a:tc>
                  <a:txBody>
                    <a:bodyPr/>
                    <a:lstStyle/>
                    <a:p>
                      <a:pPr algn="l" fontAlgn="t"/>
                      <a:r>
                        <a:rPr lang="en-GB" sz="800">
                          <a:effectLst/>
                        </a:rPr>
                        <a:t>9:45</a:t>
                      </a:r>
                    </a:p>
                  </a:txBody>
                  <a:tcPr marL="55791" marR="55791" marT="55791" marB="55791">
                    <a:lnL>
                      <a:noFill/>
                    </a:lnL>
                    <a:lnR>
                      <a:noFill/>
                    </a:lnR>
                    <a:lnT>
                      <a:noFill/>
                    </a:lnT>
                    <a:lnB w="9525" cap="flat" cmpd="sng" algn="ctr">
                      <a:solidFill>
                        <a:srgbClr val="E2E1DE"/>
                      </a:solidFill>
                      <a:prstDash val="solid"/>
                      <a:round/>
                      <a:headEnd type="none" w="med" len="med"/>
                      <a:tailEnd type="none" w="med" len="med"/>
                    </a:lnB>
                    <a:solidFill>
                      <a:srgbClr val="FFFFFF"/>
                    </a:solidFill>
                  </a:tcPr>
                </a:tc>
                <a:tc>
                  <a:txBody>
                    <a:bodyPr/>
                    <a:lstStyle/>
                    <a:p>
                      <a:pPr algn="l" fontAlgn="t">
                        <a:spcAft>
                          <a:spcPts val="0"/>
                        </a:spcAft>
                      </a:pPr>
                      <a:r>
                        <a:rPr lang="en-GB" sz="500">
                          <a:effectLst/>
                        </a:rPr>
                        <a:t>Welcome and introduction to the day. Chaired by Helen Pote (DCP Digital Healthcare Sub-Committee Chair) &amp; Laura Scarrone Bonhomme (DCP London Committee Member) </a:t>
                      </a:r>
                      <a:endParaRPr lang="en-GB" sz="800">
                        <a:effectLst/>
                      </a:endParaRPr>
                    </a:p>
                  </a:txBody>
                  <a:tcPr marL="55791" marR="55791" marT="55791" marB="55791">
                    <a:lnL>
                      <a:noFill/>
                    </a:lnL>
                    <a:lnR>
                      <a:noFill/>
                    </a:lnR>
                    <a:lnT>
                      <a:noFill/>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2409312702"/>
                  </a:ext>
                </a:extLst>
              </a:tr>
              <a:tr h="629489">
                <a:tc>
                  <a:txBody>
                    <a:bodyPr/>
                    <a:lstStyle/>
                    <a:p>
                      <a:pPr algn="l" fontAlgn="t"/>
                      <a:r>
                        <a:rPr lang="en-GB" sz="800">
                          <a:effectLst/>
                        </a:rPr>
                        <a:t>10:00</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500">
                          <a:effectLst/>
                        </a:rPr>
                        <a:t>Rapid Development of Remote Services: Lessons learnt. Ross O’Brien (Associate Director of Innovation and Technology at Central and North West London NHS Foundation Trust) and Ben Wright (Associate Medical Director for Clinical Information at East London NHS Foundation Trust) </a:t>
                      </a:r>
                      <a:endParaRPr lang="en-GB" sz="80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3989785379"/>
                  </a:ext>
                </a:extLst>
              </a:tr>
              <a:tr h="629489">
                <a:tc>
                  <a:txBody>
                    <a:bodyPr/>
                    <a:lstStyle/>
                    <a:p>
                      <a:pPr algn="l" fontAlgn="t"/>
                      <a:r>
                        <a:rPr lang="en-GB" sz="800">
                          <a:effectLst/>
                        </a:rPr>
                        <a:t>10:45</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spcAft>
                          <a:spcPts val="0"/>
                        </a:spcAft>
                      </a:pPr>
                      <a:r>
                        <a:rPr lang="en-GB" sz="500">
                          <a:effectLst/>
                        </a:rPr>
                        <a:t>Clients and clinician’s views on the online therapeutic alliance. Lucy Clarkson (Co-lead in Involvement of People with Personal Experience on the Clinical Psychology Doctorate programme at the University of Bath) &amp; Tessa Saunders (Clinical and Community Psychologist at MAC-UK </a:t>
                      </a:r>
                      <a:endParaRPr lang="en-GB" sz="80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272175465"/>
                  </a:ext>
                </a:extLst>
              </a:tr>
              <a:tr h="227893">
                <a:tc>
                  <a:txBody>
                    <a:bodyPr/>
                    <a:lstStyle/>
                    <a:p>
                      <a:pPr algn="l" fontAlgn="t"/>
                      <a:r>
                        <a:rPr lang="en-GB" sz="800">
                          <a:effectLst/>
                        </a:rPr>
                        <a:t>11:15</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800">
                          <a:effectLst/>
                        </a:rPr>
                        <a:t>Break</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4086943506"/>
                  </a:ext>
                </a:extLst>
              </a:tr>
              <a:tr h="480750">
                <a:tc>
                  <a:txBody>
                    <a:bodyPr/>
                    <a:lstStyle/>
                    <a:p>
                      <a:pPr algn="l" fontAlgn="t"/>
                      <a:r>
                        <a:rPr lang="en-GB" sz="800">
                          <a:effectLst/>
                        </a:rPr>
                        <a:t>11:35</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500" dirty="0">
                          <a:effectLst/>
                        </a:rPr>
                        <a:t>05    Effective team work online. Laura Scarrone </a:t>
                      </a:r>
                      <a:r>
                        <a:rPr lang="en-GB" sz="500" dirty="0" err="1">
                          <a:effectLst/>
                        </a:rPr>
                        <a:t>Bonhomme</a:t>
                      </a:r>
                      <a:r>
                        <a:rPr lang="en-GB" sz="500" dirty="0">
                          <a:effectLst/>
                        </a:rPr>
                        <a:t> (Head of Mental Health Services at </a:t>
                      </a:r>
                      <a:r>
                        <a:rPr lang="en-GB" sz="500" dirty="0" err="1">
                          <a:effectLst/>
                        </a:rPr>
                        <a:t>Teladoc</a:t>
                      </a:r>
                      <a:r>
                        <a:rPr lang="en-GB" sz="500" dirty="0">
                          <a:effectLst/>
                        </a:rPr>
                        <a:t> Health UK and Ireland) &amp; Michael Beattie (Counselling Psychologist at </a:t>
                      </a:r>
                      <a:r>
                        <a:rPr lang="en-GB" sz="500" dirty="0" err="1">
                          <a:effectLst/>
                        </a:rPr>
                        <a:t>Teladoc</a:t>
                      </a:r>
                      <a:r>
                        <a:rPr lang="en-GB" sz="500" dirty="0">
                          <a:effectLst/>
                        </a:rPr>
                        <a:t> Health UK) </a:t>
                      </a:r>
                      <a:endParaRPr lang="en-GB" sz="800" dirty="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2942666287"/>
                  </a:ext>
                </a:extLst>
              </a:tr>
              <a:tr h="332010">
                <a:tc>
                  <a:txBody>
                    <a:bodyPr/>
                    <a:lstStyle/>
                    <a:p>
                      <a:pPr algn="l" fontAlgn="t"/>
                      <a:r>
                        <a:rPr lang="en-GB" sz="800">
                          <a:effectLst/>
                        </a:rPr>
                        <a:t>12:05</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500">
                          <a:effectLst/>
                        </a:rPr>
                        <a:t>Renuka Jena (Professional &amp; Strategic Lead – Talking Therapies, North East London NHS Foundations Trust) </a:t>
                      </a:r>
                      <a:endParaRPr lang="en-GB" sz="80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1074924579"/>
                  </a:ext>
                </a:extLst>
              </a:tr>
              <a:tr h="257641">
                <a:tc>
                  <a:txBody>
                    <a:bodyPr/>
                    <a:lstStyle/>
                    <a:p>
                      <a:pPr algn="l" fontAlgn="t"/>
                      <a:r>
                        <a:rPr lang="en-GB" sz="800">
                          <a:effectLst/>
                        </a:rPr>
                        <a:t>12:20</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500">
                          <a:effectLst/>
                        </a:rPr>
                        <a:t>Breakout exercise: Digital Practice - What do we still need to do as Clinical Psychologists? </a:t>
                      </a:r>
                      <a:endParaRPr lang="en-GB" sz="80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3814765517"/>
                  </a:ext>
                </a:extLst>
              </a:tr>
              <a:tr h="227893">
                <a:tc>
                  <a:txBody>
                    <a:bodyPr/>
                    <a:lstStyle/>
                    <a:p>
                      <a:pPr algn="l" fontAlgn="t"/>
                      <a:r>
                        <a:rPr lang="en-GB" sz="800">
                          <a:effectLst/>
                        </a:rPr>
                        <a:t>12:40</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500">
                          <a:effectLst/>
                        </a:rPr>
                        <a:t>Q&amp;A </a:t>
                      </a:r>
                      <a:endParaRPr lang="en-GB" sz="800">
                        <a:effectLst/>
                      </a:endParaRP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4027389447"/>
                  </a:ext>
                </a:extLst>
              </a:tr>
              <a:tr h="227893">
                <a:tc>
                  <a:txBody>
                    <a:bodyPr/>
                    <a:lstStyle/>
                    <a:p>
                      <a:pPr algn="l" fontAlgn="t"/>
                      <a:r>
                        <a:rPr lang="en-GB" sz="800">
                          <a:effectLst/>
                        </a:rPr>
                        <a:t>13:00</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tc>
                  <a:txBody>
                    <a:bodyPr/>
                    <a:lstStyle/>
                    <a:p>
                      <a:pPr algn="l" fontAlgn="t"/>
                      <a:r>
                        <a:rPr lang="en-GB" sz="800" dirty="0">
                          <a:effectLst/>
                        </a:rPr>
                        <a:t>Finish </a:t>
                      </a:r>
                    </a:p>
                  </a:txBody>
                  <a:tcPr marL="55791" marR="55791" marT="55791" marB="55791">
                    <a:lnL>
                      <a:noFill/>
                    </a:lnL>
                    <a:lnR>
                      <a:noFill/>
                    </a:lnR>
                    <a:lnT w="9525" cap="flat" cmpd="sng" algn="ctr">
                      <a:solidFill>
                        <a:srgbClr val="E2E1DE"/>
                      </a:solidFill>
                      <a:prstDash val="solid"/>
                      <a:round/>
                      <a:headEnd type="none" w="med" len="med"/>
                      <a:tailEnd type="none" w="med" len="med"/>
                    </a:lnT>
                    <a:lnB w="9525" cap="flat" cmpd="sng" algn="ctr">
                      <a:solidFill>
                        <a:srgbClr val="E2E1DE"/>
                      </a:solidFill>
                      <a:prstDash val="solid"/>
                      <a:round/>
                      <a:headEnd type="none" w="med" len="med"/>
                      <a:tailEnd type="none" w="med" len="med"/>
                    </a:lnB>
                    <a:solidFill>
                      <a:srgbClr val="FFFFFF"/>
                    </a:solidFill>
                  </a:tcPr>
                </a:tc>
                <a:extLst>
                  <a:ext uri="{0D108BD9-81ED-4DB2-BD59-A6C34878D82A}">
                    <a16:rowId xmlns:a16="http://schemas.microsoft.com/office/drawing/2014/main" val="4152834269"/>
                  </a:ext>
                </a:extLst>
              </a:tr>
            </a:tbl>
          </a:graphicData>
        </a:graphic>
      </p:graphicFrame>
    </p:spTree>
    <p:extLst>
      <p:ext uri="{BB962C8B-B14F-4D97-AF65-F5344CB8AC3E}">
        <p14:creationId xmlns:p14="http://schemas.microsoft.com/office/powerpoint/2010/main" val="2758219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Intros</a:t>
            </a:r>
            <a:endParaRPr lang="en-GB" dirty="0"/>
          </a:p>
        </p:txBody>
      </p:sp>
      <p:sp>
        <p:nvSpPr>
          <p:cNvPr id="3" name="Content Placeholder 2"/>
          <p:cNvSpPr>
            <a:spLocks noGrp="1"/>
          </p:cNvSpPr>
          <p:nvPr>
            <p:ph idx="1"/>
          </p:nvPr>
        </p:nvSpPr>
        <p:spPr/>
        <p:txBody>
          <a:bodyPr/>
          <a:lstStyle/>
          <a:p>
            <a:r>
              <a:rPr lang="en-GB" dirty="0" smtClean="0"/>
              <a:t>Ben – HP</a:t>
            </a:r>
          </a:p>
          <a:p>
            <a:r>
              <a:rPr lang="en-GB" dirty="0" smtClean="0"/>
              <a:t>Lucy &amp; Tessa – LSB</a:t>
            </a:r>
          </a:p>
          <a:p>
            <a:r>
              <a:rPr lang="en-GB" dirty="0" smtClean="0"/>
              <a:t>Laura &amp; Michael – HP</a:t>
            </a:r>
          </a:p>
          <a:p>
            <a:r>
              <a:rPr lang="en-GB" dirty="0" smtClean="0"/>
              <a:t>Renuka – LSB</a:t>
            </a:r>
          </a:p>
          <a:p>
            <a:r>
              <a:rPr lang="en-GB" dirty="0" smtClean="0"/>
              <a:t>Exercise - both</a:t>
            </a:r>
            <a:endParaRPr lang="en-GB" dirty="0"/>
          </a:p>
        </p:txBody>
      </p:sp>
    </p:spTree>
    <p:extLst>
      <p:ext uri="{BB962C8B-B14F-4D97-AF65-F5344CB8AC3E}">
        <p14:creationId xmlns:p14="http://schemas.microsoft.com/office/powerpoint/2010/main" val="3485087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Exercise:</a:t>
            </a:r>
            <a:br>
              <a:rPr lang="en-GB" dirty="0" smtClean="0"/>
            </a:br>
            <a:r>
              <a:rPr lang="en-GB" dirty="0"/>
              <a:t>What do we still need to do as Clinical Psychologists?</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077603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a:t>
            </a:r>
            <a:endParaRPr lang="en-GB" dirty="0"/>
          </a:p>
        </p:txBody>
      </p:sp>
      <p:sp>
        <p:nvSpPr>
          <p:cNvPr id="3" name="Content Placeholder 2"/>
          <p:cNvSpPr>
            <a:spLocks noGrp="1"/>
          </p:cNvSpPr>
          <p:nvPr>
            <p:ph idx="1"/>
          </p:nvPr>
        </p:nvSpPr>
        <p:spPr/>
        <p:txBody>
          <a:bodyPr>
            <a:normAutofit/>
          </a:bodyPr>
          <a:lstStyle/>
          <a:p>
            <a:pPr marL="342900" indent="-342900">
              <a:buFont typeface="+mj-lt"/>
              <a:buAutoNum type="arabicPeriod"/>
            </a:pPr>
            <a:r>
              <a:rPr lang="en-GB" dirty="0" smtClean="0"/>
              <a:t>What have we learnt about our role as CP in the last year. How </a:t>
            </a:r>
            <a:r>
              <a:rPr lang="en-GB" dirty="0"/>
              <a:t>has COVID-19 and remote work changed out identity as </a:t>
            </a:r>
            <a:r>
              <a:rPr lang="en-GB" dirty="0" smtClean="0"/>
              <a:t>CPs? </a:t>
            </a:r>
          </a:p>
          <a:p>
            <a:pPr marL="342900" indent="-342900">
              <a:buFont typeface="+mj-lt"/>
              <a:buAutoNum type="arabicPeriod"/>
            </a:pPr>
            <a:r>
              <a:rPr lang="en-GB" dirty="0" smtClean="0"/>
              <a:t>What adaptations to our practices (and possibly theories and research) do we know need to consider?</a:t>
            </a:r>
          </a:p>
          <a:p>
            <a:pPr marL="342900" indent="-342900">
              <a:buFont typeface="+mj-lt"/>
              <a:buAutoNum type="arabicPeriod"/>
            </a:pPr>
            <a:r>
              <a:rPr lang="en-GB" dirty="0" smtClean="0"/>
              <a:t>How can we address issues of digital exclusion to ensure our practice/services are meeting all clients’ needs?</a:t>
            </a:r>
          </a:p>
          <a:p>
            <a:pPr marL="342900" indent="-342900">
              <a:buFont typeface="+mj-lt"/>
              <a:buAutoNum type="arabicPeriod"/>
            </a:pPr>
            <a:r>
              <a:rPr lang="en-GB" dirty="0" smtClean="0"/>
              <a:t>What support do you need going forward to help you with this?</a:t>
            </a:r>
          </a:p>
          <a:p>
            <a:pPr marL="342900" indent="-342900">
              <a:buFont typeface="+mj-lt"/>
              <a:buAutoNum type="arabicPeriod"/>
            </a:pPr>
            <a:endParaRPr lang="en-GB" dirty="0" smtClean="0"/>
          </a:p>
        </p:txBody>
      </p:sp>
    </p:spTree>
    <p:extLst>
      <p:ext uri="{BB962C8B-B14F-4D97-AF65-F5344CB8AC3E}">
        <p14:creationId xmlns:p14="http://schemas.microsoft.com/office/powerpoint/2010/main" val="3267034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a:t>
            </a:r>
            <a:r>
              <a:rPr lang="en-GB" dirty="0" err="1" smtClean="0"/>
              <a:t>FeedBACK</a:t>
            </a:r>
            <a:endParaRPr lang="en-GB" dirty="0"/>
          </a:p>
        </p:txBody>
      </p:sp>
      <p:sp>
        <p:nvSpPr>
          <p:cNvPr id="3" name="Content Placeholder 2"/>
          <p:cNvSpPr>
            <a:spLocks noGrp="1"/>
          </p:cNvSpPr>
          <p:nvPr>
            <p:ph idx="1"/>
          </p:nvPr>
        </p:nvSpPr>
        <p:spPr/>
        <p:txBody>
          <a:bodyPr/>
          <a:lstStyle/>
          <a:p>
            <a:r>
              <a:rPr lang="en-GB" dirty="0" smtClean="0"/>
              <a:t>25 groups of 4 people</a:t>
            </a:r>
          </a:p>
          <a:p>
            <a:r>
              <a:rPr lang="en-GB" dirty="0" smtClean="0"/>
              <a:t>You can discuss all questions but we only NEED your feedback on 2 questions</a:t>
            </a:r>
          </a:p>
          <a:p>
            <a:r>
              <a:rPr lang="en-GB" dirty="0" smtClean="0"/>
              <a:t>Odd and even number groups</a:t>
            </a:r>
          </a:p>
          <a:p>
            <a:r>
              <a:rPr lang="en-GB" dirty="0" smtClean="0"/>
              <a:t>ODD – feedback on first 2 questions</a:t>
            </a:r>
          </a:p>
          <a:p>
            <a:r>
              <a:rPr lang="en-GB" dirty="0" smtClean="0"/>
              <a:t>EVEN - </a:t>
            </a:r>
            <a:r>
              <a:rPr lang="en-GB" dirty="0"/>
              <a:t>feedback on </a:t>
            </a:r>
            <a:r>
              <a:rPr lang="en-GB" dirty="0" smtClean="0"/>
              <a:t>last </a:t>
            </a:r>
            <a:r>
              <a:rPr lang="en-GB" dirty="0"/>
              <a:t>2 questions</a:t>
            </a:r>
          </a:p>
          <a:p>
            <a:endParaRPr lang="en-GB" dirty="0"/>
          </a:p>
        </p:txBody>
      </p:sp>
    </p:spTree>
    <p:extLst>
      <p:ext uri="{BB962C8B-B14F-4D97-AF65-F5344CB8AC3E}">
        <p14:creationId xmlns:p14="http://schemas.microsoft.com/office/powerpoint/2010/main" val="202606988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43</TotalTime>
  <Words>416</Words>
  <Application>Microsoft Office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Gill Sans MT</vt:lpstr>
      <vt:lpstr>Parcel</vt:lpstr>
      <vt:lpstr>Poll: Remote digital working</vt:lpstr>
      <vt:lpstr>POLL: Work context</vt:lpstr>
      <vt:lpstr>POLL: How is your experience of working Digitally/remotely?</vt:lpstr>
      <vt:lpstr>Agenda for our talk</vt:lpstr>
      <vt:lpstr>Today</vt:lpstr>
      <vt:lpstr>Intros</vt:lpstr>
      <vt:lpstr>Exercise: What do we still need to do as Clinical Psychologists?</vt:lpstr>
      <vt:lpstr>AIMS</vt:lpstr>
      <vt:lpstr>YOUR 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What do we still need to do as Clinical Psychologists?</dc:title>
  <dc:creator>Pote, H</dc:creator>
  <cp:lastModifiedBy>Pote, H</cp:lastModifiedBy>
  <cp:revision>6</cp:revision>
  <dcterms:created xsi:type="dcterms:W3CDTF">2021-01-27T15:25:17Z</dcterms:created>
  <dcterms:modified xsi:type="dcterms:W3CDTF">2021-01-27T16:09:16Z</dcterms:modified>
</cp:coreProperties>
</file>