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4"/>
  </p:notesMasterIdLst>
  <p:sldIdLst>
    <p:sldId id="256" r:id="rId2"/>
    <p:sldId id="257" r:id="rId3"/>
    <p:sldId id="259" r:id="rId4"/>
    <p:sldId id="261" r:id="rId5"/>
    <p:sldId id="262" r:id="rId6"/>
    <p:sldId id="263" r:id="rId7"/>
    <p:sldId id="273" r:id="rId8"/>
    <p:sldId id="274" r:id="rId9"/>
    <p:sldId id="266" r:id="rId10"/>
    <p:sldId id="267" r:id="rId11"/>
    <p:sldId id="268" r:id="rId12"/>
    <p:sldId id="271"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Gill Sans" panose="020B0604020202020204" charset="0"/>
      <p:regular r:id="rId19"/>
      <p:bold r:id="rId20"/>
    </p:embeddedFont>
    <p:embeddedFont>
      <p:font typeface="Wingdings 3" panose="05040102010807070707" pitchFamily="18" charset="2"/>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IvtzXNwmk8oBhUG/aka+8brAu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4E21E5-33E3-4979-81A8-0B499EE388F4}">
  <a:tblStyle styleId="{144E21E5-33E3-4979-81A8-0B499EE388F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02"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Oxford_Health_NHS_Foundation_Trust" TargetMode="External"/><Relationship Id="rId3" Type="http://schemas.openxmlformats.org/officeDocument/2006/relationships/hyperlink" Target="https://en.wikipedia.org/wiki/Mental_health_trust" TargetMode="External"/><Relationship Id="rId7" Type="http://schemas.openxmlformats.org/officeDocument/2006/relationships/hyperlink" Target="https://en.wikipedia.org/wiki/Northumberland,_Tyne_and_Wear_NHS_Foundation_Trus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Mersey_Care_NHS_Foundation_Trust" TargetMode="External"/><Relationship Id="rId5" Type="http://schemas.openxmlformats.org/officeDocument/2006/relationships/hyperlink" Target="https://en.wikipedia.org/wiki/Birmingham_and_Solihull_Mental_Health_NHS_Foundation_Trust" TargetMode="External"/><Relationship Id="rId10" Type="http://schemas.openxmlformats.org/officeDocument/2006/relationships/hyperlink" Target="https://en.wikipedia.org/wiki/Worcestershire_Health_and_Care_NHS_Trust" TargetMode="External"/><Relationship Id="rId4" Type="http://schemas.openxmlformats.org/officeDocument/2006/relationships/hyperlink" Target="https://en.wikipedia.org/wiki/Berkshire_Healthcare_NHS_Foundation_Trust" TargetMode="External"/><Relationship Id="rId9" Type="http://schemas.openxmlformats.org/officeDocument/2006/relationships/hyperlink" Target="https://en.wikipedia.org/wiki/South_London_and_Maudsley_NHS_Foundation_Trus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2020.wish.org.qa/app/uploads/2020/09/IMPJ7849-03-Digital-Mental-Health-WISH2020-201103-WEB.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a813c5c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a813c5c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GB" sz="1800" dirty="0" smtClean="0">
                <a:solidFill>
                  <a:srgbClr val="262626"/>
                </a:solidFill>
                <a:latin typeface="Gill Sans"/>
                <a:ea typeface="Gill Sans"/>
                <a:cs typeface="Gill Sans"/>
                <a:sym typeface="Gill Sans"/>
              </a:rPr>
              <a:t>Free image from Google</a:t>
            </a:r>
          </a:p>
          <a:p>
            <a:pPr marL="0" lvl="0" indent="0" algn="l" rtl="0">
              <a:spcBef>
                <a:spcPts val="1000"/>
              </a:spcBef>
              <a:spcAft>
                <a:spcPts val="0"/>
              </a:spcAft>
              <a:buClr>
                <a:schemeClr val="dk1"/>
              </a:buClr>
              <a:buSzPts val="1100"/>
              <a:buFont typeface="Arial"/>
              <a:buNone/>
            </a:pPr>
            <a:endParaRPr lang="en-GB" sz="1800" dirty="0" smtClean="0">
              <a:solidFill>
                <a:srgbClr val="262626"/>
              </a:solidFill>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1800" dirty="0" smtClean="0">
                <a:solidFill>
                  <a:srgbClr val="262626"/>
                </a:solidFill>
                <a:latin typeface="Gill Sans"/>
                <a:ea typeface="Gill Sans"/>
                <a:cs typeface="Gill Sans"/>
                <a:sym typeface="Gill Sans"/>
              </a:rPr>
              <a:t>Housekeeping</a:t>
            </a:r>
            <a:endParaRPr sz="1800" dirty="0">
              <a:solidFill>
                <a:srgbClr val="262626"/>
              </a:solidFill>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1800" dirty="0">
                <a:solidFill>
                  <a:srgbClr val="262626"/>
                </a:solidFill>
                <a:latin typeface="Gill Sans"/>
                <a:ea typeface="Gill Sans"/>
                <a:cs typeface="Gill Sans"/>
                <a:sym typeface="Gill Sans"/>
              </a:rPr>
              <a:t>Q&amp;A</a:t>
            </a:r>
            <a:endParaRPr sz="1800" dirty="0">
              <a:solidFill>
                <a:srgbClr val="262626"/>
              </a:solidFill>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1800" dirty="0">
                <a:solidFill>
                  <a:srgbClr val="262626"/>
                </a:solidFill>
                <a:latin typeface="Gill Sans"/>
                <a:ea typeface="Gill Sans"/>
                <a:cs typeface="Gill Sans"/>
                <a:sym typeface="Gill Sans"/>
              </a:rPr>
              <a:t>chat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5a3646d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5a3646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lot has changes in the world in the last 12m for us personally and for our clients, and we know this has had a negative impact on wellbeing and MH problems have increased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5a3646d0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5a3646d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5a3646d0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5a3646d0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impact on our work as psychologists has been significant</a:t>
            </a:r>
            <a:endParaRPr/>
          </a:p>
          <a:p>
            <a:pPr marL="0" lvl="0" indent="0" algn="l" rtl="0">
              <a:spcBef>
                <a:spcPts val="0"/>
              </a:spcBef>
              <a:spcAft>
                <a:spcPts val="0"/>
              </a:spcAft>
              <a:buNone/>
            </a:pPr>
            <a:r>
              <a:rPr lang="en-GB"/>
              <a:t>Increased caseload</a:t>
            </a:r>
            <a:endParaRPr/>
          </a:p>
          <a:p>
            <a:pPr marL="0" lvl="0" indent="0" algn="l" rtl="0">
              <a:spcBef>
                <a:spcPts val="0"/>
              </a:spcBef>
              <a:spcAft>
                <a:spcPts val="0"/>
              </a:spcAft>
              <a:buNone/>
            </a:pPr>
            <a:r>
              <a:rPr lang="en-GB"/>
              <a:t>Remote working - clients at a distance</a:t>
            </a:r>
            <a:endParaRPr/>
          </a:p>
          <a:p>
            <a:pPr marL="0" lvl="0" indent="0" algn="l" rtl="0">
              <a:spcBef>
                <a:spcPts val="0"/>
              </a:spcBef>
              <a:spcAft>
                <a:spcPts val="0"/>
              </a:spcAft>
              <a:buNone/>
            </a:pPr>
            <a:r>
              <a:rPr lang="en-GB"/>
              <a:t>Reduced professional and team contact</a:t>
            </a:r>
            <a:endParaRPr/>
          </a:p>
          <a:p>
            <a:pPr marL="0" lvl="0" indent="0" algn="l" rtl="0">
              <a:spcBef>
                <a:spcPts val="0"/>
              </a:spcBef>
              <a:spcAft>
                <a:spcPts val="0"/>
              </a:spcAft>
              <a:buNone/>
            </a:pPr>
            <a:r>
              <a:rPr lang="en-GB"/>
              <a:t>Development of digital practice</a:t>
            </a:r>
            <a:endParaRPr/>
          </a:p>
          <a:p>
            <a:pPr marL="0" lvl="0" indent="0" algn="l" rtl="0">
              <a:spcBef>
                <a:spcPts val="0"/>
              </a:spcBef>
              <a:spcAft>
                <a:spcPts val="0"/>
              </a:spcAft>
              <a:buNone/>
            </a:pPr>
            <a:r>
              <a:rPr lang="en-GB"/>
              <a:t>Increased uncertainty and anxiety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 y="822325"/>
            <a:ext cx="7321550" cy="4119563"/>
          </a:xfrm>
        </p:spPr>
      </p:sp>
      <p:sp>
        <p:nvSpPr>
          <p:cNvPr id="3" name="Notes Placeholder 2"/>
          <p:cNvSpPr>
            <a:spLocks noGrp="1"/>
          </p:cNvSpPr>
          <p:nvPr>
            <p:ph type="body" idx="1"/>
          </p:nvPr>
        </p:nvSpPr>
        <p:spPr/>
        <p:txBody>
          <a:bodyPr/>
          <a:lstStyle/>
          <a:p>
            <a:endParaRPr lang="en-GB" b="0" u="none" baseline="0" dirty="0"/>
          </a:p>
          <a:p>
            <a:r>
              <a:rPr lang="en-GB" b="0" u="none" baseline="0" dirty="0"/>
              <a:t>In the last 10 years most NHS policy documentation has had a strong digital focus and there have been specific documents detailing the NHS Digital Strategy</a:t>
            </a:r>
          </a:p>
          <a:p>
            <a:endParaRPr lang="en-GB" b="0" u="none" baseline="0" dirty="0"/>
          </a:p>
          <a:p>
            <a:endParaRPr lang="en-GB" b="0" u="none" baseline="0" dirty="0"/>
          </a:p>
          <a:p>
            <a:r>
              <a:rPr lang="en-GB" b="0" u="none" baseline="0" dirty="0"/>
              <a:t>We all know at a policy level there is a top down push for digital solutions to improve the delivery of mental healthcare and address unmet needs. Policies cover both service organisation, digital interventions and informatics in this regard. I will be focussing mainly on digital interventions in this talk. </a:t>
            </a:r>
          </a:p>
          <a:p>
            <a:r>
              <a:rPr lang="en-GB" sz="1200" dirty="0"/>
              <a:t>The messages in these documents have been consistent that by by 2023</a:t>
            </a:r>
          </a:p>
          <a:p>
            <a:r>
              <a:rPr lang="en-GB" sz="1200" dirty="0"/>
              <a:t>A Paperless NHS</a:t>
            </a:r>
          </a:p>
          <a:p>
            <a:r>
              <a:rPr lang="en-GB" sz="1200" dirty="0"/>
              <a:t>With national, Inter-operable (shareable) real-time digital care records (ECR)</a:t>
            </a:r>
          </a:p>
          <a:p>
            <a:r>
              <a:rPr lang="en-GB" sz="1200" dirty="0"/>
              <a:t>Increase in the NHS online presence and services offered online – e.g. </a:t>
            </a:r>
            <a:r>
              <a:rPr lang="en-GB" sz="1200" dirty="0" err="1"/>
              <a:t>nhs.uk</a:t>
            </a:r>
            <a:r>
              <a:rPr lang="en-GB" sz="1200" dirty="0"/>
              <a:t> / </a:t>
            </a:r>
            <a:r>
              <a:rPr lang="en-GB" sz="1200" dirty="0" err="1"/>
              <a:t>nhs</a:t>
            </a:r>
            <a:r>
              <a:rPr lang="en-GB" sz="1200" dirty="0"/>
              <a:t>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Standards, Quality assessments and endorsements for digital interventions such as Apps. NHS England is working with NICE to support a new digitally enabled therapy assessment programme</a:t>
            </a:r>
          </a:p>
          <a:p>
            <a:r>
              <a:rPr lang="en-GB" sz="1200" dirty="0"/>
              <a:t>Exemplars and sharing best practice. England - Global Digital Exemplars from 2016 – Trusts given extra funding (up to £10m) implementing digital and sharing good practice</a:t>
            </a:r>
          </a:p>
          <a:p>
            <a:r>
              <a:rPr lang="en-GB" sz="1100" b="0" i="0" kern="1200" dirty="0">
                <a:solidFill>
                  <a:schemeClr val="tx1"/>
                </a:solidFill>
                <a:effectLst/>
                <a:latin typeface="+mn-lt"/>
                <a:ea typeface="+mn-ea"/>
                <a:cs typeface="+mn-cs"/>
              </a:rPr>
              <a:t>From 2018 N=17 GDE Acute and Specialist Hospital Trusts (+ 17 Fast Followers – partners)  + There are currently seven </a:t>
            </a:r>
            <a:r>
              <a:rPr lang="en-GB" sz="1100" b="0" i="0" u="none" strike="noStrike" kern="1200" dirty="0">
                <a:solidFill>
                  <a:schemeClr val="tx1"/>
                </a:solidFill>
                <a:effectLst/>
                <a:latin typeface="+mn-lt"/>
                <a:ea typeface="+mn-ea"/>
                <a:cs typeface="+mn-cs"/>
                <a:hlinkClick r:id="rId3" tooltip="Mental health trust"/>
              </a:rPr>
              <a:t>mental health trust</a:t>
            </a:r>
            <a:r>
              <a:rPr lang="en-GB" sz="1100" b="0" i="0" kern="1200" dirty="0">
                <a:solidFill>
                  <a:schemeClr val="tx1"/>
                </a:solidFill>
                <a:effectLst/>
                <a:latin typeface="+mn-lt"/>
                <a:ea typeface="+mn-ea"/>
                <a:cs typeface="+mn-cs"/>
              </a:rPr>
              <a:t> GDEs.</a:t>
            </a:r>
          </a:p>
          <a:p>
            <a:r>
              <a:rPr lang="en-GB" sz="1100" b="0" i="0" u="none" strike="noStrike" kern="1200" dirty="0">
                <a:solidFill>
                  <a:schemeClr val="tx1"/>
                </a:solidFill>
                <a:effectLst/>
                <a:latin typeface="+mn-lt"/>
                <a:ea typeface="+mn-ea"/>
                <a:cs typeface="+mn-cs"/>
                <a:hlinkClick r:id="rId4" tooltip="Berkshire Healthcare NHS Foundation Trust"/>
              </a:rPr>
              <a:t>Berkshire Healthcare NHS Foundation Trust</a:t>
            </a:r>
            <a:endParaRPr lang="en-GB" sz="1100" b="0" i="0" kern="1200" dirty="0">
              <a:solidFill>
                <a:schemeClr val="tx1"/>
              </a:solidFill>
              <a:effectLst/>
              <a:latin typeface="+mn-lt"/>
              <a:ea typeface="+mn-ea"/>
              <a:cs typeface="+mn-cs"/>
            </a:endParaRPr>
          </a:p>
          <a:p>
            <a:r>
              <a:rPr lang="en-GB" sz="1100" b="0" i="0" u="none" strike="noStrike" kern="1200" dirty="0">
                <a:solidFill>
                  <a:schemeClr val="tx1"/>
                </a:solidFill>
                <a:effectLst/>
                <a:latin typeface="+mn-lt"/>
                <a:ea typeface="+mn-ea"/>
                <a:cs typeface="+mn-cs"/>
                <a:hlinkClick r:id="rId5" tooltip="Birmingham and Solihull Mental Health NHS Foundation Trust"/>
              </a:rPr>
              <a:t>Birmingham and Solihull Mental Health NHS Foundation Trust</a:t>
            </a:r>
            <a:endParaRPr lang="en-GB" sz="1100" b="0" i="0" kern="1200" dirty="0">
              <a:solidFill>
                <a:schemeClr val="tx1"/>
              </a:solidFill>
              <a:effectLst/>
              <a:latin typeface="+mn-lt"/>
              <a:ea typeface="+mn-ea"/>
              <a:cs typeface="+mn-cs"/>
            </a:endParaRPr>
          </a:p>
          <a:p>
            <a:r>
              <a:rPr lang="en-GB" sz="1100" b="0" i="0" u="none" strike="noStrike" kern="1200" dirty="0">
                <a:solidFill>
                  <a:schemeClr val="tx1"/>
                </a:solidFill>
                <a:effectLst/>
                <a:latin typeface="+mn-lt"/>
                <a:ea typeface="+mn-ea"/>
                <a:cs typeface="+mn-cs"/>
                <a:hlinkClick r:id="rId6" tooltip="Mersey Care NHS Foundation Trust"/>
              </a:rPr>
              <a:t>Mersey Care NHS Foundation Trust</a:t>
            </a:r>
            <a:endParaRPr lang="en-GB" sz="1100" b="0" i="0" kern="1200" dirty="0">
              <a:solidFill>
                <a:schemeClr val="tx1"/>
              </a:solidFill>
              <a:effectLst/>
              <a:latin typeface="+mn-lt"/>
              <a:ea typeface="+mn-ea"/>
              <a:cs typeface="+mn-cs"/>
            </a:endParaRPr>
          </a:p>
          <a:p>
            <a:r>
              <a:rPr lang="en-GB" sz="1100" b="0" i="0" u="none" strike="noStrike" kern="1200" dirty="0">
                <a:solidFill>
                  <a:schemeClr val="tx1"/>
                </a:solidFill>
                <a:effectLst/>
                <a:latin typeface="+mn-lt"/>
                <a:ea typeface="+mn-ea"/>
                <a:cs typeface="+mn-cs"/>
                <a:hlinkClick r:id="rId7" tooltip="Northumberland, Tyne and Wear NHS Foundation Trust"/>
              </a:rPr>
              <a:t>Northumberland, Tyne and Wear NHS Foundation Trust</a:t>
            </a:r>
            <a:endParaRPr lang="en-GB" sz="1100" b="0" i="0" kern="1200" dirty="0">
              <a:solidFill>
                <a:schemeClr val="tx1"/>
              </a:solidFill>
              <a:effectLst/>
              <a:latin typeface="+mn-lt"/>
              <a:ea typeface="+mn-ea"/>
              <a:cs typeface="+mn-cs"/>
            </a:endParaRPr>
          </a:p>
          <a:p>
            <a:r>
              <a:rPr lang="en-GB" sz="1100" b="0" i="0" u="none" strike="noStrike" kern="1200" dirty="0">
                <a:solidFill>
                  <a:schemeClr val="tx1"/>
                </a:solidFill>
                <a:effectLst/>
                <a:latin typeface="+mn-lt"/>
                <a:ea typeface="+mn-ea"/>
                <a:cs typeface="+mn-cs"/>
                <a:hlinkClick r:id="rId8" tooltip="Oxford Health NHS Foundation Trust"/>
              </a:rPr>
              <a:t>Oxford Health NHS Foundation Trust</a:t>
            </a:r>
            <a:endParaRPr lang="en-GB" sz="1100" b="0" i="0" kern="1200" dirty="0">
              <a:solidFill>
                <a:schemeClr val="tx1"/>
              </a:solidFill>
              <a:effectLst/>
              <a:latin typeface="+mn-lt"/>
              <a:ea typeface="+mn-ea"/>
              <a:cs typeface="+mn-cs"/>
            </a:endParaRPr>
          </a:p>
          <a:p>
            <a:r>
              <a:rPr lang="en-GB" sz="1100" b="0" i="0" u="none" strike="noStrike" kern="1200" dirty="0">
                <a:solidFill>
                  <a:schemeClr val="tx1"/>
                </a:solidFill>
                <a:effectLst/>
                <a:latin typeface="+mn-lt"/>
                <a:ea typeface="+mn-ea"/>
                <a:cs typeface="+mn-cs"/>
                <a:hlinkClick r:id="rId9" tooltip="South London and Maudsley NHS Foundation Trust"/>
              </a:rPr>
              <a:t>South London and Maudsley NHS Foundation Trust</a:t>
            </a:r>
            <a:endParaRPr lang="en-GB" sz="1100" b="0" i="0" kern="1200" dirty="0">
              <a:solidFill>
                <a:schemeClr val="tx1"/>
              </a:solidFill>
              <a:effectLst/>
              <a:latin typeface="+mn-lt"/>
              <a:ea typeface="+mn-ea"/>
              <a:cs typeface="+mn-cs"/>
            </a:endParaRPr>
          </a:p>
          <a:p>
            <a:r>
              <a:rPr lang="en-GB" sz="1100" b="0" i="0" u="none" strike="noStrike" kern="1200" dirty="0">
                <a:solidFill>
                  <a:schemeClr val="tx1"/>
                </a:solidFill>
                <a:effectLst/>
                <a:latin typeface="+mn-lt"/>
                <a:ea typeface="+mn-ea"/>
                <a:cs typeface="+mn-cs"/>
                <a:hlinkClick r:id="rId10" tooltip="Worcestershire Health and Care NHS Trust"/>
              </a:rPr>
              <a:t>Worcestershire Health and Care NHS Trust</a:t>
            </a:r>
            <a:endParaRPr lang="en-GB" sz="1100" b="0" i="0" kern="1200" dirty="0">
              <a:solidFill>
                <a:schemeClr val="tx1"/>
              </a:solidFill>
              <a:effectLst/>
              <a:latin typeface="+mn-lt"/>
              <a:ea typeface="+mn-ea"/>
              <a:cs typeface="+mn-cs"/>
            </a:endParaRPr>
          </a:p>
          <a:p>
            <a:endParaRPr lang="en-GB" sz="1200" dirty="0"/>
          </a:p>
          <a:p>
            <a:endParaRPr lang="en-GB" sz="1200" dirty="0"/>
          </a:p>
          <a:p>
            <a:r>
              <a:rPr lang="en-GB" sz="1200" dirty="0"/>
              <a:t>More effective use of data to improve clinical decision making accuracy</a:t>
            </a:r>
          </a:p>
          <a:p>
            <a:r>
              <a:rPr lang="en-GB" sz="1200" dirty="0"/>
              <a:t>Digital Participation - clients and staff to ensure that any digital solutions are desired and clinically appropriate</a:t>
            </a:r>
          </a:p>
          <a:p>
            <a:endParaRPr lang="en-GB" sz="1200" dirty="0"/>
          </a:p>
          <a:p>
            <a:r>
              <a:rPr lang="en-GB" sz="1200" dirty="0"/>
              <a:t>How close does this feel to current practice for you as a  Clinical Psychologists?</a:t>
            </a:r>
          </a:p>
          <a:p>
            <a:r>
              <a:rPr lang="en-GB" sz="1200" dirty="0"/>
              <a:t>Access to online GP Records (2016)</a:t>
            </a:r>
          </a:p>
          <a:p>
            <a:endParaRPr lang="en-GB" sz="1200" dirty="0"/>
          </a:p>
          <a:p>
            <a:pPr fontAlgn="base"/>
            <a:endParaRPr lang="en-GB" sz="1200" dirty="0"/>
          </a:p>
          <a:p>
            <a:endParaRPr lang="en-GB" b="0" u="none" baseline="0" dirty="0"/>
          </a:p>
          <a:p>
            <a:endParaRPr lang="en-US" baseline="0" dirty="0"/>
          </a:p>
        </p:txBody>
      </p:sp>
      <p:sp>
        <p:nvSpPr>
          <p:cNvPr id="4" name="Slide Number Placeholder 3"/>
          <p:cNvSpPr>
            <a:spLocks noGrp="1"/>
          </p:cNvSpPr>
          <p:nvPr>
            <p:ph type="sldNum" sz="quarter" idx="10"/>
          </p:nvPr>
        </p:nvSpPr>
        <p:spPr>
          <a:xfrm>
            <a:off x="3920665" y="10431296"/>
            <a:ext cx="2999380" cy="549116"/>
          </a:xfrm>
          <a:prstGeom prst="rect">
            <a:avLst/>
          </a:prstGeom>
        </p:spPr>
        <p:txBody>
          <a:bodyPr/>
          <a:lstStyle/>
          <a:p>
            <a:fld id="{D080ACEF-038B-C84F-B8C5-91258E241761}" type="slidenum">
              <a:rPr lang="en-GB" smtClean="0"/>
              <a:t>7</a:t>
            </a:fld>
            <a:endParaRPr lang="en-GB"/>
          </a:p>
        </p:txBody>
      </p:sp>
    </p:spTree>
    <p:extLst>
      <p:ext uri="{BB962C8B-B14F-4D97-AF65-F5344CB8AC3E}">
        <p14:creationId xmlns:p14="http://schemas.microsoft.com/office/powerpoint/2010/main" val="24217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GB" sz="1100" b="0" i="0" u="none" strike="noStrike" cap="none" dirty="0" smtClean="0">
                <a:solidFill>
                  <a:srgbClr val="000000"/>
                </a:solidFill>
                <a:effectLst/>
                <a:latin typeface="Arial"/>
                <a:ea typeface="Arial"/>
                <a:cs typeface="Arial"/>
                <a:sym typeface="Arial"/>
              </a:rPr>
              <a:t>Roland J, </a:t>
            </a:r>
            <a:r>
              <a:rPr lang="en-GB" sz="1100" b="0" i="0" u="none" strike="noStrike" cap="none" dirty="0" err="1" smtClean="0">
                <a:solidFill>
                  <a:srgbClr val="000000"/>
                </a:solidFill>
                <a:effectLst/>
                <a:latin typeface="Arial"/>
                <a:ea typeface="Arial"/>
                <a:cs typeface="Arial"/>
                <a:sym typeface="Arial"/>
              </a:rPr>
              <a:t>Lawrance</a:t>
            </a:r>
            <a:r>
              <a:rPr lang="en-GB" sz="1100" b="0" i="0" u="none" strike="noStrike" cap="none" dirty="0" smtClean="0">
                <a:solidFill>
                  <a:srgbClr val="000000"/>
                </a:solidFill>
                <a:effectLst/>
                <a:latin typeface="Arial"/>
                <a:ea typeface="Arial"/>
                <a:cs typeface="Arial"/>
                <a:sym typeface="Arial"/>
              </a:rPr>
              <a:t> E, </a:t>
            </a:r>
            <a:r>
              <a:rPr lang="en-GB" sz="1100" b="0" i="0" u="none" strike="noStrike" cap="none" dirty="0" err="1" smtClean="0">
                <a:solidFill>
                  <a:srgbClr val="000000"/>
                </a:solidFill>
                <a:effectLst/>
                <a:latin typeface="Arial"/>
                <a:ea typeface="Arial"/>
                <a:cs typeface="Arial"/>
                <a:sym typeface="Arial"/>
              </a:rPr>
              <a:t>Insel</a:t>
            </a:r>
            <a:r>
              <a:rPr lang="en-GB" sz="1100" b="0" i="0" u="none" strike="noStrike" cap="none" dirty="0" smtClean="0">
                <a:solidFill>
                  <a:srgbClr val="000000"/>
                </a:solidFill>
                <a:effectLst/>
                <a:latin typeface="Arial"/>
                <a:ea typeface="Arial"/>
                <a:cs typeface="Arial"/>
                <a:sym typeface="Arial"/>
              </a:rPr>
              <a:t> T, Christensen H. (2020) The digital mental health revolution:</a:t>
            </a:r>
            <a:endParaRPr lang="en-GB" b="0" dirty="0" smtClean="0">
              <a:effectLst/>
            </a:endParaRPr>
          </a:p>
          <a:p>
            <a:pPr marL="158750" indent="0" rtl="0">
              <a:buNone/>
            </a:pPr>
            <a:r>
              <a:rPr lang="en-GB" sz="1100" b="0" i="0" u="none" strike="noStrike" cap="none" dirty="0" smtClean="0">
                <a:solidFill>
                  <a:srgbClr val="000000"/>
                </a:solidFill>
                <a:effectLst/>
                <a:latin typeface="Arial"/>
                <a:ea typeface="Arial"/>
                <a:cs typeface="Arial"/>
                <a:sym typeface="Arial"/>
              </a:rPr>
              <a:t>Transforming care through innovation and scale-up. (The WISH report) Doha, Qatar: World Innovation Summit for Health, 2020. </a:t>
            </a:r>
            <a:r>
              <a:rPr lang="en-GB" sz="1100" b="0" i="0" u="sng" strike="noStrike" cap="none" dirty="0" smtClean="0">
                <a:solidFill>
                  <a:srgbClr val="000000"/>
                </a:solidFill>
                <a:effectLst/>
                <a:latin typeface="Arial"/>
                <a:ea typeface="Arial"/>
                <a:cs typeface="Arial"/>
                <a:sym typeface="Arial"/>
                <a:hlinkClick r:id="rId3"/>
              </a:rPr>
              <a:t>https://2020.wish.org.qa/app/uploads/2020/09/IMPJ7849-03-Digital-Mental-Health-WISH2020-201103-WEB.pdf</a:t>
            </a:r>
            <a:endParaRPr lang="en-GB" b="0" dirty="0" smtClean="0">
              <a:effectLst/>
            </a:endParaRPr>
          </a:p>
          <a:p>
            <a:r>
              <a:rPr lang="en-GB" dirty="0" smtClean="0"/>
              <a:t/>
            </a:r>
            <a:br>
              <a:rPr lang="en-GB" dirty="0" smtClean="0"/>
            </a:br>
            <a:endParaRPr lang="en-GB" dirty="0"/>
          </a:p>
        </p:txBody>
      </p:sp>
    </p:spTree>
    <p:extLst>
      <p:ext uri="{BB962C8B-B14F-4D97-AF65-F5344CB8AC3E}">
        <p14:creationId xmlns:p14="http://schemas.microsoft.com/office/powerpoint/2010/main" val="51047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Focus of today  - resources and solutions developed a profession to address this and challenges we still face</a:t>
            </a:r>
            <a:endParaRPr/>
          </a:p>
        </p:txBody>
      </p:sp>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5573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35823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833180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272055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284579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21610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326369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189424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578445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1108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44322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852636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762053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76112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56025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897928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570207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22424110"/>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ba813c5c41_0_0"/>
          <p:cNvSpPr txBox="1">
            <a:spLocks noGrp="1"/>
          </p:cNvSpPr>
          <p:nvPr>
            <p:ph type="ctrTitle"/>
          </p:nvPr>
        </p:nvSpPr>
        <p:spPr>
          <a:xfrm>
            <a:off x="438518" y="-81643"/>
            <a:ext cx="10190100" cy="2473800"/>
          </a:xfrm>
          <a:prstGeom prst="rect">
            <a:avLst/>
          </a:prstGeom>
        </p:spPr>
        <p:txBody>
          <a:bodyPr spcFirstLastPara="1" wrap="square" lIns="274300" tIns="182875" rIns="274300" bIns="182875" anchor="ctr" anchorCtr="1">
            <a:noAutofit/>
          </a:bodyPr>
          <a:lstStyle/>
          <a:p>
            <a:pPr marL="0" lvl="0" indent="0" algn="ctr" rtl="0">
              <a:spcBef>
                <a:spcPts val="0"/>
              </a:spcBef>
              <a:spcAft>
                <a:spcPts val="0"/>
              </a:spcAft>
              <a:buNone/>
            </a:pPr>
            <a:r>
              <a:rPr lang="en-GB" sz="5400" dirty="0"/>
              <a:t>A year working remotely: </a:t>
            </a:r>
            <a:endParaRPr sz="5400" dirty="0"/>
          </a:p>
          <a:p>
            <a:pPr marL="0" lvl="0" indent="0" algn="ctr" rtl="0">
              <a:spcBef>
                <a:spcPts val="0"/>
              </a:spcBef>
              <a:spcAft>
                <a:spcPts val="0"/>
              </a:spcAft>
              <a:buNone/>
            </a:pPr>
            <a:r>
              <a:rPr lang="en-GB" sz="3400" dirty="0"/>
              <a:t>What does the future look like for Clinical Psychology? </a:t>
            </a:r>
            <a:endParaRPr sz="3400" dirty="0"/>
          </a:p>
        </p:txBody>
      </p:sp>
      <p:sp>
        <p:nvSpPr>
          <p:cNvPr id="99" name="Google Shape;99;gba813c5c41_0_0"/>
          <p:cNvSpPr txBox="1">
            <a:spLocks noGrp="1"/>
          </p:cNvSpPr>
          <p:nvPr>
            <p:ph type="subTitle" idx="1"/>
          </p:nvPr>
        </p:nvSpPr>
        <p:spPr>
          <a:xfrm>
            <a:off x="1683171" y="4864715"/>
            <a:ext cx="8825658" cy="86142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dirty="0"/>
              <a:t>Chairs: Professor Helen Pote &amp; Dr Laura Scarrone</a:t>
            </a:r>
            <a:endParaRPr dirty="0"/>
          </a:p>
          <a:p>
            <a:pPr marL="0" lvl="0" indent="0" algn="ctr" rtl="0">
              <a:spcBef>
                <a:spcPts val="1000"/>
              </a:spcBef>
              <a:spcAft>
                <a:spcPts val="0"/>
              </a:spcAft>
              <a:buNone/>
            </a:pPr>
            <a:r>
              <a:rPr lang="en-GB" dirty="0"/>
              <a:t>DCP London Committee Members</a:t>
            </a:r>
            <a:endParaRPr dirty="0"/>
          </a:p>
        </p:txBody>
      </p:sp>
      <p:pic>
        <p:nvPicPr>
          <p:cNvPr id="100" name="Google Shape;100;gba813c5c41_0_0"/>
          <p:cNvPicPr preferRelativeResize="0"/>
          <p:nvPr/>
        </p:nvPicPr>
        <p:blipFill>
          <a:blip r:embed="rId3">
            <a:alphaModFix/>
          </a:blip>
          <a:stretch>
            <a:fillRect/>
          </a:stretch>
        </p:blipFill>
        <p:spPr>
          <a:xfrm>
            <a:off x="278650" y="4438175"/>
            <a:ext cx="2247900" cy="1714500"/>
          </a:xfrm>
          <a:prstGeom prst="rect">
            <a:avLst/>
          </a:prstGeom>
          <a:noFill/>
          <a:ln>
            <a:noFill/>
          </a:ln>
        </p:spPr>
      </p:pic>
      <p:pic>
        <p:nvPicPr>
          <p:cNvPr id="101" name="Google Shape;101;gba813c5c41_0_0"/>
          <p:cNvPicPr preferRelativeResize="0"/>
          <p:nvPr/>
        </p:nvPicPr>
        <p:blipFill>
          <a:blip r:embed="rId4">
            <a:alphaModFix/>
          </a:blip>
          <a:stretch>
            <a:fillRect/>
          </a:stretch>
        </p:blipFill>
        <p:spPr>
          <a:xfrm>
            <a:off x="9665450" y="4226350"/>
            <a:ext cx="1926336" cy="1926336"/>
          </a:xfrm>
          <a:prstGeom prst="rect">
            <a:avLst/>
          </a:prstGeom>
          <a:noFill/>
          <a:ln>
            <a:noFill/>
          </a:ln>
        </p:spPr>
      </p:pic>
      <p:pic>
        <p:nvPicPr>
          <p:cNvPr id="6" name="Picture 2" descr="Image result for counselling OR psychotherapy OR therapy OR skype OR &quot;video call&quot; OR videoconferencing">
            <a:extLst>
              <a:ext uri="{FF2B5EF4-FFF2-40B4-BE49-F238E27FC236}">
                <a16:creationId xmlns:a16="http://schemas.microsoft.com/office/drawing/2014/main" id="{2423FD10-AA62-B344-8DAE-DB1C68D6F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585" y="2281369"/>
            <a:ext cx="3872387" cy="2583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ctrTitle"/>
          </p:nvPr>
        </p:nvSpPr>
        <p:spPr>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3420"/>
              <a:buFont typeface="Gill Sans"/>
              <a:buNone/>
            </a:pPr>
            <a:r>
              <a:rPr lang="en-GB" sz="3420" dirty="0">
                <a:solidFill>
                  <a:schemeClr val="bg1"/>
                </a:solidFill>
              </a:rPr>
              <a:t>EXERCISE:</a:t>
            </a:r>
            <a:br>
              <a:rPr lang="en-GB" sz="3420" dirty="0">
                <a:solidFill>
                  <a:schemeClr val="bg1"/>
                </a:solidFill>
              </a:rPr>
            </a:br>
            <a:r>
              <a:rPr lang="en-GB" sz="3420" dirty="0">
                <a:solidFill>
                  <a:schemeClr val="bg1"/>
                </a:solidFill>
              </a:rPr>
              <a:t>WHAT DO WE STILL NEED TO DO AS CLINICAL PSYCHOLOGISTS?</a:t>
            </a:r>
            <a:endParaRPr dirty="0">
              <a:solidFill>
                <a:schemeClr val="bg1"/>
              </a:solidFill>
            </a:endParaRPr>
          </a:p>
        </p:txBody>
      </p:sp>
      <p:sp>
        <p:nvSpPr>
          <p:cNvPr id="172" name="Google Shape;172;p7"/>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dirty="0" smtClean="0">
                <a:solidFill>
                  <a:schemeClr val="bg1"/>
                </a:solidFill>
              </a:rPr>
              <a:t>CONSIDER IN SMALL GROUPS</a:t>
            </a:r>
            <a:endParaRPr dirty="0">
              <a:solidFill>
                <a:schemeClr val="bg1"/>
              </a:solidFill>
            </a:endParaRPr>
          </a:p>
        </p:txBody>
      </p:sp>
      <p:sp>
        <p:nvSpPr>
          <p:cNvPr id="178" name="Google Shape;178;p8"/>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00000"/>
              </a:lnSpc>
              <a:spcBef>
                <a:spcPts val="0"/>
              </a:spcBef>
              <a:spcAft>
                <a:spcPts val="0"/>
              </a:spcAft>
              <a:buSzPts val="1800"/>
              <a:buFont typeface="Gill Sans"/>
              <a:buAutoNum type="arabicPeriod"/>
            </a:pPr>
            <a:r>
              <a:rPr lang="en-GB" sz="2800" dirty="0"/>
              <a:t>What have we learnt about our role as CP in the last year. How has COVID-19 and remote work changed out identity as CPs? </a:t>
            </a:r>
            <a:endParaRPr sz="2800" dirty="0"/>
          </a:p>
          <a:p>
            <a:pPr marL="342900" lvl="0" indent="-342900" algn="l" rtl="0">
              <a:lnSpc>
                <a:spcPct val="100000"/>
              </a:lnSpc>
              <a:spcBef>
                <a:spcPts val="1000"/>
              </a:spcBef>
              <a:spcAft>
                <a:spcPts val="0"/>
              </a:spcAft>
              <a:buSzPts val="1800"/>
              <a:buFont typeface="Gill Sans"/>
              <a:buAutoNum type="arabicPeriod"/>
            </a:pPr>
            <a:r>
              <a:rPr lang="en-GB" sz="2800" dirty="0"/>
              <a:t>What adaptations to our practices (and possibly </a:t>
            </a:r>
            <a:r>
              <a:rPr lang="en-GB" sz="2800" dirty="0" smtClean="0"/>
              <a:t>our </a:t>
            </a:r>
            <a:r>
              <a:rPr lang="en-GB" sz="2800" dirty="0" smtClean="0"/>
              <a:t>theories </a:t>
            </a:r>
            <a:r>
              <a:rPr lang="en-GB" sz="2800" dirty="0"/>
              <a:t>and research) do we know need to consider?</a:t>
            </a:r>
            <a:endParaRPr sz="2800" dirty="0"/>
          </a:p>
          <a:p>
            <a:pPr marL="342900" lvl="0" indent="-342900" algn="l" rtl="0">
              <a:lnSpc>
                <a:spcPct val="100000"/>
              </a:lnSpc>
              <a:spcBef>
                <a:spcPts val="1000"/>
              </a:spcBef>
              <a:spcAft>
                <a:spcPts val="0"/>
              </a:spcAft>
              <a:buSzPts val="1800"/>
              <a:buFont typeface="Gill Sans"/>
              <a:buAutoNum type="arabicPeriod"/>
            </a:pPr>
            <a:r>
              <a:rPr lang="en-GB" sz="2800" dirty="0"/>
              <a:t>How can we address issues of digital exclusion to ensure our practice/services are meeting all clients’ needs?</a:t>
            </a:r>
            <a:endParaRPr sz="2800" dirty="0"/>
          </a:p>
          <a:p>
            <a:pPr marL="342900" lvl="0" indent="-342900" algn="l" rtl="0">
              <a:lnSpc>
                <a:spcPct val="100000"/>
              </a:lnSpc>
              <a:spcBef>
                <a:spcPts val="1000"/>
              </a:spcBef>
              <a:spcAft>
                <a:spcPts val="0"/>
              </a:spcAft>
              <a:buSzPts val="1800"/>
              <a:buFont typeface="Gill Sans"/>
              <a:buAutoNum type="arabicPeriod"/>
            </a:pPr>
            <a:r>
              <a:rPr lang="en-GB" sz="2800" dirty="0"/>
              <a:t>What support do you need going forward to help you with this</a:t>
            </a:r>
            <a:r>
              <a:rPr lang="en-GB" sz="2800" dirty="0" smtClean="0"/>
              <a:t>?</a:t>
            </a:r>
          </a:p>
          <a:p>
            <a:pPr marL="342900" lvl="0" indent="-342900" algn="l" rtl="0">
              <a:lnSpc>
                <a:spcPct val="100000"/>
              </a:lnSpc>
              <a:spcBef>
                <a:spcPts val="1000"/>
              </a:spcBef>
              <a:spcAft>
                <a:spcPts val="0"/>
              </a:spcAft>
              <a:buSzPts val="1800"/>
              <a:buFont typeface="Gill Sans"/>
              <a:buAutoNum type="arabicPeriod"/>
            </a:pPr>
            <a:endParaRPr lang="en-GB" dirty="0" smtClean="0"/>
          </a:p>
          <a:p>
            <a:pPr marL="342900" lvl="0" indent="-342900" algn="l" rtl="0">
              <a:lnSpc>
                <a:spcPct val="100000"/>
              </a:lnSpc>
              <a:spcBef>
                <a:spcPts val="1000"/>
              </a:spcBef>
              <a:spcAft>
                <a:spcPts val="0"/>
              </a:spcAft>
              <a:buSzPts val="1800"/>
              <a:buFont typeface="Gill Sans"/>
              <a:buAutoNum type="arabicPeriod"/>
            </a:pPr>
            <a:endParaRPr lang="en-GB" dirty="0"/>
          </a:p>
          <a:p>
            <a:pPr marL="228600" lvl="0" indent="-228600">
              <a:spcBef>
                <a:spcPts val="0"/>
              </a:spcBef>
              <a:buSzPts val="1800"/>
              <a:buChar char="•"/>
            </a:pPr>
            <a:r>
              <a:rPr lang="en-GB" dirty="0" smtClean="0"/>
              <a:t>Groups of 4 people. Discuss at least 2 questions.</a:t>
            </a:r>
            <a:endParaRPr lang="en-GB" dirty="0"/>
          </a:p>
          <a:p>
            <a:pPr marL="228600" lvl="0" indent="-228600">
              <a:buSzPts val="1800"/>
              <a:buChar char="•"/>
            </a:pPr>
            <a:r>
              <a:rPr lang="en-GB" dirty="0" smtClean="0"/>
              <a:t>Odd </a:t>
            </a:r>
            <a:r>
              <a:rPr lang="en-GB" dirty="0"/>
              <a:t>and even number groups</a:t>
            </a:r>
          </a:p>
          <a:p>
            <a:pPr marL="628650" lvl="1" indent="-228600">
              <a:buSzPts val="1800"/>
              <a:buChar char="•"/>
            </a:pPr>
            <a:r>
              <a:rPr lang="en-GB" dirty="0"/>
              <a:t>ODD – feedback on first 2 questions</a:t>
            </a:r>
          </a:p>
          <a:p>
            <a:pPr marL="628650" lvl="1" indent="-228600">
              <a:buSzPts val="1800"/>
              <a:buChar char="•"/>
            </a:pPr>
            <a:r>
              <a:rPr lang="en-GB" dirty="0"/>
              <a:t>EVEN - feedback on last 2 questions</a:t>
            </a:r>
          </a:p>
          <a:p>
            <a:pPr marL="0" lvl="0" indent="0" algn="l" rtl="0">
              <a:lnSpc>
                <a:spcPct val="100000"/>
              </a:lnSpc>
              <a:spcBef>
                <a:spcPts val="1000"/>
              </a:spcBef>
              <a:spcAft>
                <a:spcPts val="0"/>
              </a:spcAft>
              <a:buSzPts val="1800"/>
              <a:buNone/>
            </a:pPr>
            <a:r>
              <a:rPr lang="en-GB" dirty="0" smtClean="0"/>
              <a:t>Have one person enter a key point in the chat – when instructed.</a:t>
            </a:r>
            <a:endParaRPr dirty="0"/>
          </a:p>
          <a:p>
            <a:pPr marL="342900" lvl="0" indent="-228600" algn="l" rtl="0">
              <a:lnSpc>
                <a:spcPct val="100000"/>
              </a:lnSpc>
              <a:spcBef>
                <a:spcPts val="1000"/>
              </a:spcBef>
              <a:spcAft>
                <a:spcPts val="0"/>
              </a:spcAft>
              <a:buSzPts val="1800"/>
              <a:buFont typeface="Gill Sans"/>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a:t>INTROS</a:t>
            </a:r>
            <a:endParaRPr/>
          </a:p>
        </p:txBody>
      </p:sp>
      <p:sp>
        <p:nvSpPr>
          <p:cNvPr id="196" name="Google Shape;196;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GB"/>
              <a:t>Ben – HP</a:t>
            </a:r>
            <a:endParaRPr/>
          </a:p>
          <a:p>
            <a:pPr marL="228600" lvl="0" indent="-228600" algn="l" rtl="0">
              <a:lnSpc>
                <a:spcPct val="100000"/>
              </a:lnSpc>
              <a:spcBef>
                <a:spcPts val="1000"/>
              </a:spcBef>
              <a:spcAft>
                <a:spcPts val="0"/>
              </a:spcAft>
              <a:buSzPts val="1800"/>
              <a:buChar char="•"/>
            </a:pPr>
            <a:r>
              <a:rPr lang="en-GB"/>
              <a:t>Lucy &amp; Tessa – LSB</a:t>
            </a:r>
            <a:endParaRPr/>
          </a:p>
          <a:p>
            <a:pPr marL="228600" lvl="0" indent="-228600" algn="l" rtl="0">
              <a:lnSpc>
                <a:spcPct val="100000"/>
              </a:lnSpc>
              <a:spcBef>
                <a:spcPts val="1000"/>
              </a:spcBef>
              <a:spcAft>
                <a:spcPts val="0"/>
              </a:spcAft>
              <a:buSzPts val="1800"/>
              <a:buChar char="•"/>
            </a:pPr>
            <a:r>
              <a:rPr lang="en-GB"/>
              <a:t>Laura &amp; Michael – HP</a:t>
            </a:r>
            <a:endParaRPr/>
          </a:p>
          <a:p>
            <a:pPr marL="228600" lvl="0" indent="-228600" algn="l" rtl="0">
              <a:lnSpc>
                <a:spcPct val="100000"/>
              </a:lnSpc>
              <a:spcBef>
                <a:spcPts val="1000"/>
              </a:spcBef>
              <a:spcAft>
                <a:spcPts val="0"/>
              </a:spcAft>
              <a:buSzPts val="1800"/>
              <a:buChar char="•"/>
            </a:pPr>
            <a:r>
              <a:rPr lang="en-GB"/>
              <a:t>Renuka – LSB</a:t>
            </a:r>
            <a:endParaRPr/>
          </a:p>
          <a:p>
            <a:pPr marL="228600" lvl="0" indent="-228600" algn="l" rtl="0">
              <a:lnSpc>
                <a:spcPct val="100000"/>
              </a:lnSpc>
              <a:spcBef>
                <a:spcPts val="1000"/>
              </a:spcBef>
              <a:spcAft>
                <a:spcPts val="0"/>
              </a:spcAft>
              <a:buSzPts val="1800"/>
              <a:buChar char="•"/>
            </a:pPr>
            <a:r>
              <a:rPr lang="en-GB"/>
              <a:t>Exercise - both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p:nvPr>
        </p:nvSpPr>
        <p:spPr>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dirty="0">
                <a:solidFill>
                  <a:schemeClr val="bg1"/>
                </a:solidFill>
              </a:rPr>
              <a:t>POLL: REMOTE DIGITAL WORKING</a:t>
            </a:r>
            <a:endParaRPr dirty="0">
              <a:solidFill>
                <a:schemeClr val="bg1"/>
              </a:solidFill>
            </a:endParaRPr>
          </a:p>
        </p:txBody>
      </p:sp>
      <p:sp>
        <p:nvSpPr>
          <p:cNvPr id="107" name="Google Shape;107;p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GB" sz="3200" dirty="0" smtClean="0"/>
              <a:t>What are your current working practices?</a:t>
            </a:r>
          </a:p>
          <a:p>
            <a:pPr marL="228600" lvl="0" indent="-228600" algn="l" rtl="0">
              <a:lnSpc>
                <a:spcPct val="100000"/>
              </a:lnSpc>
              <a:spcBef>
                <a:spcPts val="0"/>
              </a:spcBef>
              <a:spcAft>
                <a:spcPts val="0"/>
              </a:spcAft>
              <a:buSzPts val="1800"/>
              <a:buChar char="•"/>
            </a:pPr>
            <a:endParaRPr lang="en-GB" dirty="0"/>
          </a:p>
          <a:p>
            <a:pPr marL="457200" lvl="0" indent="-457200" algn="l" rtl="0">
              <a:lnSpc>
                <a:spcPct val="100000"/>
              </a:lnSpc>
              <a:spcBef>
                <a:spcPts val="0"/>
              </a:spcBef>
              <a:spcAft>
                <a:spcPts val="0"/>
              </a:spcAft>
              <a:buSzPts val="1800"/>
              <a:buFont typeface="+mj-lt"/>
              <a:buAutoNum type="arabicPeriod"/>
            </a:pPr>
            <a:r>
              <a:rPr lang="en-GB" sz="2400" dirty="0" smtClean="0"/>
              <a:t>Totally </a:t>
            </a:r>
            <a:r>
              <a:rPr lang="en-GB" sz="2400" dirty="0"/>
              <a:t>remotely/digital</a:t>
            </a:r>
            <a:endParaRPr sz="2400" dirty="0"/>
          </a:p>
          <a:p>
            <a:pPr marL="457200" lvl="0" indent="-457200" algn="l" rtl="0">
              <a:lnSpc>
                <a:spcPct val="100000"/>
              </a:lnSpc>
              <a:spcBef>
                <a:spcPts val="1000"/>
              </a:spcBef>
              <a:spcAft>
                <a:spcPts val="0"/>
              </a:spcAft>
              <a:buSzPts val="1800"/>
              <a:buFont typeface="+mj-lt"/>
              <a:buAutoNum type="arabicPeriod"/>
            </a:pPr>
            <a:r>
              <a:rPr lang="en-GB" sz="2400" dirty="0"/>
              <a:t>Mixed</a:t>
            </a:r>
            <a:endParaRPr sz="2400" dirty="0"/>
          </a:p>
          <a:p>
            <a:pPr marL="457200" lvl="0" indent="-457200" algn="l" rtl="0">
              <a:lnSpc>
                <a:spcPct val="100000"/>
              </a:lnSpc>
              <a:spcBef>
                <a:spcPts val="1000"/>
              </a:spcBef>
              <a:spcAft>
                <a:spcPts val="0"/>
              </a:spcAft>
              <a:buSzPts val="1800"/>
              <a:buFont typeface="+mj-lt"/>
              <a:buAutoNum type="arabicPeriod"/>
            </a:pPr>
            <a:r>
              <a:rPr lang="en-GB" sz="2400" dirty="0"/>
              <a:t>Totally </a:t>
            </a:r>
            <a:r>
              <a:rPr lang="en-GB" sz="2400" dirty="0" smtClean="0"/>
              <a:t>In-person</a:t>
            </a:r>
          </a:p>
          <a:p>
            <a:pPr marL="457200" lvl="0" indent="-457200" algn="l" rtl="0">
              <a:lnSpc>
                <a:spcPct val="100000"/>
              </a:lnSpc>
              <a:spcBef>
                <a:spcPts val="1000"/>
              </a:spcBef>
              <a:spcAft>
                <a:spcPts val="0"/>
              </a:spcAft>
              <a:buSzPts val="1800"/>
              <a:buFont typeface="+mj-lt"/>
              <a:buAutoNum type="arabicPeriod"/>
            </a:pPr>
            <a:endParaRPr lang="en-GB" sz="2400" dirty="0"/>
          </a:p>
          <a:p>
            <a:pPr marL="457200" lvl="0" indent="-457200" algn="l" rtl="0">
              <a:lnSpc>
                <a:spcPct val="100000"/>
              </a:lnSpc>
              <a:spcBef>
                <a:spcPts val="1000"/>
              </a:spcBef>
              <a:spcAft>
                <a:spcPts val="0"/>
              </a:spcAft>
              <a:buSzPts val="1800"/>
              <a:buFont typeface="+mj-lt"/>
              <a:buAutoNum type="arabicPeriod"/>
            </a:pPr>
            <a:endParaRPr lang="en-GB" sz="2400" dirty="0" smtClean="0"/>
          </a:p>
          <a:p>
            <a:pPr marL="457200" lvl="0" indent="-457200" algn="l" rtl="0">
              <a:lnSpc>
                <a:spcPct val="100000"/>
              </a:lnSpc>
              <a:spcBef>
                <a:spcPts val="1000"/>
              </a:spcBef>
              <a:spcAft>
                <a:spcPts val="0"/>
              </a:spcAft>
              <a:buSzPts val="1800"/>
              <a:buFont typeface="+mj-lt"/>
              <a:buAutoNum type="arabicPeriod"/>
            </a:pPr>
            <a:endParaRPr sz="2400" dirty="0"/>
          </a:p>
        </p:txBody>
      </p:sp>
      <p:sp>
        <p:nvSpPr>
          <p:cNvPr id="5" name="TextBox 4"/>
          <p:cNvSpPr txBox="1"/>
          <p:nvPr/>
        </p:nvSpPr>
        <p:spPr>
          <a:xfrm>
            <a:off x="979714" y="5225143"/>
            <a:ext cx="8490857" cy="461665"/>
          </a:xfrm>
          <a:prstGeom prst="rect">
            <a:avLst/>
          </a:prstGeom>
          <a:noFill/>
        </p:spPr>
        <p:txBody>
          <a:bodyPr wrap="square" rtlCol="0">
            <a:spAutoFit/>
          </a:bodyPr>
          <a:lstStyle/>
          <a:p>
            <a:r>
              <a:rPr lang="en-GB" sz="2400" dirty="0" smtClean="0">
                <a:solidFill>
                  <a:schemeClr val="tx1"/>
                </a:solidFill>
              </a:rPr>
              <a:t>Go to </a:t>
            </a:r>
            <a:r>
              <a:rPr lang="en-GB" sz="2400" dirty="0" smtClean="0">
                <a:solidFill>
                  <a:schemeClr val="tx1"/>
                </a:solidFill>
                <a:hlinkClick r:id="rId3"/>
              </a:rPr>
              <a:t>www.menti.com</a:t>
            </a:r>
            <a:r>
              <a:rPr lang="en-GB" sz="2400" dirty="0" smtClean="0">
                <a:solidFill>
                  <a:schemeClr val="tx1"/>
                </a:solidFill>
              </a:rPr>
              <a:t> com and use code XXXXXXXXX</a:t>
            </a:r>
            <a:endParaRPr lang="en-GB"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646111" y="452718"/>
            <a:ext cx="10065432" cy="140053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ts val="2800"/>
              <a:buFont typeface="Gill Sans"/>
              <a:buNone/>
            </a:pPr>
            <a:r>
              <a:rPr lang="en-GB" dirty="0">
                <a:solidFill>
                  <a:schemeClr val="bg1"/>
                </a:solidFill>
              </a:rPr>
              <a:t>POLL: HOW </a:t>
            </a:r>
            <a:r>
              <a:rPr lang="en-GB" dirty="0" smtClean="0">
                <a:solidFill>
                  <a:schemeClr val="bg1"/>
                </a:solidFill>
              </a:rPr>
              <a:t>WOULD YOU DESCRIBE YOUR EXPERIENCES OF WORKING ONLINE</a:t>
            </a:r>
            <a:r>
              <a:rPr lang="en-GB" dirty="0" smtClean="0">
                <a:solidFill>
                  <a:schemeClr val="bg1"/>
                </a:solidFill>
              </a:rPr>
              <a:t>?</a:t>
            </a:r>
            <a:endParaRPr dirty="0">
              <a:solidFill>
                <a:schemeClr val="bg1"/>
              </a:solidFill>
            </a:endParaRPr>
          </a:p>
        </p:txBody>
      </p:sp>
      <p:sp>
        <p:nvSpPr>
          <p:cNvPr id="119" name="Google Shape;119;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GB" sz="2800" dirty="0" smtClean="0"/>
              <a:t>Enter 2 words only for the word cloud</a:t>
            </a:r>
            <a:endParaRPr sz="2800" dirty="0"/>
          </a:p>
        </p:txBody>
      </p:sp>
      <p:sp>
        <p:nvSpPr>
          <p:cNvPr id="2" name="Rectangle 1"/>
          <p:cNvSpPr/>
          <p:nvPr/>
        </p:nvSpPr>
        <p:spPr>
          <a:xfrm>
            <a:off x="3048000" y="2951947"/>
            <a:ext cx="6096000" cy="954107"/>
          </a:xfrm>
          <a:prstGeom prst="rect">
            <a:avLst/>
          </a:prstGeom>
        </p:spPr>
        <p:txBody>
          <a:bodyPr>
            <a:spAutoFit/>
          </a:bodyPr>
          <a:lstStyle/>
          <a:p>
            <a:r>
              <a:rPr lang="en-GB" dirty="0"/>
              <a:t/>
            </a:r>
            <a:br>
              <a:rPr lang="en-GB" dirty="0"/>
            </a:br>
            <a:endParaRPr lang="en-GB" dirty="0"/>
          </a:p>
          <a:p>
            <a:r>
              <a:rPr lang="en-GB" dirty="0">
                <a:latin typeface="MentiText"/>
              </a:rPr>
              <a:t/>
            </a:r>
            <a:br>
              <a:rPr lang="en-GB" dirty="0">
                <a:latin typeface="MentiText"/>
              </a:rPr>
            </a:br>
            <a:endParaRPr lang="en-GB" dirty="0"/>
          </a:p>
        </p:txBody>
      </p:sp>
      <p:sp>
        <p:nvSpPr>
          <p:cNvPr id="3" name="TextBox 2"/>
          <p:cNvSpPr txBox="1"/>
          <p:nvPr/>
        </p:nvSpPr>
        <p:spPr>
          <a:xfrm>
            <a:off x="979714" y="5225143"/>
            <a:ext cx="8490857" cy="461665"/>
          </a:xfrm>
          <a:prstGeom prst="rect">
            <a:avLst/>
          </a:prstGeom>
          <a:noFill/>
        </p:spPr>
        <p:txBody>
          <a:bodyPr wrap="square" rtlCol="0">
            <a:spAutoFit/>
          </a:bodyPr>
          <a:lstStyle/>
          <a:p>
            <a:r>
              <a:rPr lang="en-GB" sz="2400" dirty="0" smtClean="0">
                <a:solidFill>
                  <a:schemeClr val="tx1"/>
                </a:solidFill>
              </a:rPr>
              <a:t>Go to </a:t>
            </a:r>
            <a:r>
              <a:rPr lang="en-GB" sz="2400" dirty="0" smtClean="0">
                <a:solidFill>
                  <a:schemeClr val="tx1"/>
                </a:solidFill>
                <a:hlinkClick r:id="rId3"/>
              </a:rPr>
              <a:t>www.menti.com</a:t>
            </a:r>
            <a:r>
              <a:rPr lang="en-GB" sz="2400" dirty="0" smtClean="0">
                <a:solidFill>
                  <a:schemeClr val="tx1"/>
                </a:solidFill>
              </a:rPr>
              <a:t> com and use code XXXXXXXXX</a:t>
            </a:r>
            <a:endParaRPr lang="en-GB" sz="2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b5a3646d0b_0_0"/>
          <p:cNvPicPr preferRelativeResize="0"/>
          <p:nvPr/>
        </p:nvPicPr>
        <p:blipFill>
          <a:blip r:embed="rId3">
            <a:alphaModFix/>
          </a:blip>
          <a:stretch>
            <a:fillRect/>
          </a:stretch>
        </p:blipFill>
        <p:spPr>
          <a:xfrm>
            <a:off x="-3" y="3413872"/>
            <a:ext cx="5258950" cy="3444125"/>
          </a:xfrm>
          <a:prstGeom prst="rect">
            <a:avLst/>
          </a:prstGeom>
          <a:noFill/>
          <a:ln>
            <a:noFill/>
          </a:ln>
        </p:spPr>
      </p:pic>
      <p:pic>
        <p:nvPicPr>
          <p:cNvPr id="131" name="Google Shape;131;gb5a3646d0b_0_0"/>
          <p:cNvPicPr preferRelativeResize="0"/>
          <p:nvPr/>
        </p:nvPicPr>
        <p:blipFill>
          <a:blip r:embed="rId4">
            <a:alphaModFix/>
          </a:blip>
          <a:stretch>
            <a:fillRect/>
          </a:stretch>
        </p:blipFill>
        <p:spPr>
          <a:xfrm>
            <a:off x="5166184" y="127550"/>
            <a:ext cx="4594463" cy="3444125"/>
          </a:xfrm>
          <a:prstGeom prst="rect">
            <a:avLst/>
          </a:prstGeom>
          <a:noFill/>
          <a:ln>
            <a:noFill/>
          </a:ln>
        </p:spPr>
      </p:pic>
      <p:pic>
        <p:nvPicPr>
          <p:cNvPr id="132" name="Google Shape;132;gb5a3646d0b_0_0"/>
          <p:cNvPicPr preferRelativeResize="0"/>
          <p:nvPr/>
        </p:nvPicPr>
        <p:blipFill>
          <a:blip r:embed="rId5">
            <a:alphaModFix/>
          </a:blip>
          <a:stretch>
            <a:fillRect/>
          </a:stretch>
        </p:blipFill>
        <p:spPr>
          <a:xfrm>
            <a:off x="9196978" y="127550"/>
            <a:ext cx="2995025" cy="3991876"/>
          </a:xfrm>
          <a:prstGeom prst="rect">
            <a:avLst/>
          </a:prstGeom>
          <a:noFill/>
          <a:ln>
            <a:noFill/>
          </a:ln>
        </p:spPr>
      </p:pic>
      <p:pic>
        <p:nvPicPr>
          <p:cNvPr id="133" name="Google Shape;133;gb5a3646d0b_0_0"/>
          <p:cNvPicPr preferRelativeResize="0"/>
          <p:nvPr/>
        </p:nvPicPr>
        <p:blipFill>
          <a:blip r:embed="rId6">
            <a:alphaModFix/>
          </a:blip>
          <a:stretch>
            <a:fillRect/>
          </a:stretch>
        </p:blipFill>
        <p:spPr>
          <a:xfrm>
            <a:off x="152400" y="152400"/>
            <a:ext cx="4663608" cy="3109072"/>
          </a:xfrm>
          <a:prstGeom prst="rect">
            <a:avLst/>
          </a:prstGeom>
          <a:noFill/>
          <a:ln>
            <a:noFill/>
          </a:ln>
        </p:spPr>
      </p:pic>
      <p:pic>
        <p:nvPicPr>
          <p:cNvPr id="134" name="Google Shape;134;gb5a3646d0b_0_0"/>
          <p:cNvPicPr preferRelativeResize="0"/>
          <p:nvPr/>
        </p:nvPicPr>
        <p:blipFill>
          <a:blip r:embed="rId7">
            <a:alphaModFix/>
          </a:blip>
          <a:stretch>
            <a:fillRect/>
          </a:stretch>
        </p:blipFill>
        <p:spPr>
          <a:xfrm>
            <a:off x="5258950" y="3880825"/>
            <a:ext cx="4228575" cy="281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b5a3646d0b_0_5"/>
          <p:cNvPicPr preferRelativeResize="0"/>
          <p:nvPr/>
        </p:nvPicPr>
        <p:blipFill>
          <a:blip r:embed="rId3">
            <a:alphaModFix/>
          </a:blip>
          <a:stretch>
            <a:fillRect/>
          </a:stretch>
        </p:blipFill>
        <p:spPr>
          <a:xfrm>
            <a:off x="0" y="54201"/>
            <a:ext cx="4594474" cy="5743086"/>
          </a:xfrm>
          <a:prstGeom prst="rect">
            <a:avLst/>
          </a:prstGeom>
          <a:noFill/>
          <a:ln>
            <a:noFill/>
          </a:ln>
        </p:spPr>
      </p:pic>
      <p:pic>
        <p:nvPicPr>
          <p:cNvPr id="140" name="Google Shape;140;gb5a3646d0b_0_5"/>
          <p:cNvPicPr preferRelativeResize="0"/>
          <p:nvPr/>
        </p:nvPicPr>
        <p:blipFill>
          <a:blip r:embed="rId4">
            <a:alphaModFix/>
          </a:blip>
          <a:stretch>
            <a:fillRect/>
          </a:stretch>
        </p:blipFill>
        <p:spPr>
          <a:xfrm>
            <a:off x="3346900" y="94675"/>
            <a:ext cx="3812650" cy="5662134"/>
          </a:xfrm>
          <a:prstGeom prst="rect">
            <a:avLst/>
          </a:prstGeom>
          <a:noFill/>
          <a:ln>
            <a:noFill/>
          </a:ln>
        </p:spPr>
      </p:pic>
      <p:pic>
        <p:nvPicPr>
          <p:cNvPr id="141" name="Google Shape;141;gb5a3646d0b_0_5"/>
          <p:cNvPicPr preferRelativeResize="0"/>
          <p:nvPr/>
        </p:nvPicPr>
        <p:blipFill>
          <a:blip r:embed="rId5">
            <a:alphaModFix/>
          </a:blip>
          <a:stretch>
            <a:fillRect/>
          </a:stretch>
        </p:blipFill>
        <p:spPr>
          <a:xfrm>
            <a:off x="6685125" y="0"/>
            <a:ext cx="5506875" cy="550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b5a3646d0b_0_29"/>
          <p:cNvPicPr preferRelativeResize="0"/>
          <p:nvPr/>
        </p:nvPicPr>
        <p:blipFill>
          <a:blip r:embed="rId3">
            <a:alphaModFix/>
          </a:blip>
          <a:stretch>
            <a:fillRect/>
          </a:stretch>
        </p:blipFill>
        <p:spPr>
          <a:xfrm>
            <a:off x="1811450" y="3187456"/>
            <a:ext cx="4594474" cy="3512594"/>
          </a:xfrm>
          <a:prstGeom prst="rect">
            <a:avLst/>
          </a:prstGeom>
          <a:noFill/>
          <a:ln>
            <a:noFill/>
          </a:ln>
        </p:spPr>
      </p:pic>
      <p:pic>
        <p:nvPicPr>
          <p:cNvPr id="147" name="Google Shape;147;gb5a3646d0b_0_29"/>
          <p:cNvPicPr preferRelativeResize="0"/>
          <p:nvPr/>
        </p:nvPicPr>
        <p:blipFill>
          <a:blip r:embed="rId4">
            <a:alphaModFix/>
          </a:blip>
          <a:stretch>
            <a:fillRect/>
          </a:stretch>
        </p:blipFill>
        <p:spPr>
          <a:xfrm>
            <a:off x="-4" y="8"/>
            <a:ext cx="4594475" cy="3065023"/>
          </a:xfrm>
          <a:prstGeom prst="rect">
            <a:avLst/>
          </a:prstGeom>
          <a:noFill/>
          <a:ln>
            <a:noFill/>
          </a:ln>
        </p:spPr>
      </p:pic>
      <p:pic>
        <p:nvPicPr>
          <p:cNvPr id="148" name="Google Shape;148;gb5a3646d0b_0_29"/>
          <p:cNvPicPr preferRelativeResize="0"/>
          <p:nvPr/>
        </p:nvPicPr>
        <p:blipFill>
          <a:blip r:embed="rId5">
            <a:alphaModFix/>
          </a:blip>
          <a:stretch>
            <a:fillRect/>
          </a:stretch>
        </p:blipFill>
        <p:spPr>
          <a:xfrm>
            <a:off x="7250379" y="8"/>
            <a:ext cx="4848772"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80" y="417992"/>
            <a:ext cx="11055220" cy="962939"/>
          </a:xfrm>
        </p:spPr>
        <p:txBody>
          <a:bodyPr>
            <a:normAutofit/>
          </a:bodyPr>
          <a:lstStyle/>
          <a:p>
            <a:r>
              <a:rPr lang="en-US" sz="4400" dirty="0">
                <a:solidFill>
                  <a:schemeClr val="tx1"/>
                </a:solidFill>
                <a:latin typeface="+mn-lt"/>
                <a:ea typeface="Krungthep" charset="-34"/>
                <a:cs typeface="Krungthep" charset="-34"/>
              </a:rPr>
              <a:t>NHS policy says ‘The Future’s Digital’</a:t>
            </a:r>
          </a:p>
        </p:txBody>
      </p:sp>
      <p:sp>
        <p:nvSpPr>
          <p:cNvPr id="4" name="Slide Number Placeholder 3"/>
          <p:cNvSpPr>
            <a:spLocks noGrp="1"/>
          </p:cNvSpPr>
          <p:nvPr>
            <p:ph type="sldNum" sz="quarter" idx="12"/>
          </p:nvPr>
        </p:nvSpPr>
        <p:spPr/>
        <p:txBody>
          <a:bodyPr/>
          <a:lstStyle/>
          <a:p>
            <a:fld id="{9F2F5E10-5301-4EE6-90D2-A6C4A3F62BED}" type="slidenum">
              <a:rPr lang="en-US" smtClean="0"/>
              <a:t>7</a:t>
            </a:fld>
            <a:endParaRPr lang="en-US"/>
          </a:p>
        </p:txBody>
      </p:sp>
      <p:pic>
        <p:nvPicPr>
          <p:cNvPr id="11" name="Picture 10"/>
          <p:cNvPicPr>
            <a:picLocks noChangeAspect="1"/>
          </p:cNvPicPr>
          <p:nvPr/>
        </p:nvPicPr>
        <p:blipFill>
          <a:blip r:embed="rId3"/>
          <a:stretch>
            <a:fillRect/>
          </a:stretch>
        </p:blipFill>
        <p:spPr>
          <a:xfrm>
            <a:off x="272126" y="1285681"/>
            <a:ext cx="2163626" cy="2595854"/>
          </a:xfrm>
          <a:prstGeom prst="rect">
            <a:avLst/>
          </a:prstGeom>
          <a:ln>
            <a:solidFill>
              <a:schemeClr val="bg1"/>
            </a:solidFill>
          </a:ln>
        </p:spPr>
      </p:pic>
      <p:pic>
        <p:nvPicPr>
          <p:cNvPr id="14" name="Picture 13"/>
          <p:cNvPicPr>
            <a:picLocks noChangeAspect="1"/>
          </p:cNvPicPr>
          <p:nvPr/>
        </p:nvPicPr>
        <p:blipFill>
          <a:blip r:embed="rId4"/>
          <a:stretch>
            <a:fillRect/>
          </a:stretch>
        </p:blipFill>
        <p:spPr>
          <a:xfrm>
            <a:off x="9210914" y="1327081"/>
            <a:ext cx="2142885" cy="3023127"/>
          </a:xfrm>
          <a:prstGeom prst="rect">
            <a:avLst/>
          </a:prstGeom>
          <a:ln>
            <a:solidFill>
              <a:schemeClr val="bg1"/>
            </a:solidFill>
          </a:ln>
        </p:spPr>
      </p:pic>
      <p:pic>
        <p:nvPicPr>
          <p:cNvPr id="15" name="Picture 14"/>
          <p:cNvPicPr>
            <a:picLocks noChangeAspect="1"/>
          </p:cNvPicPr>
          <p:nvPr/>
        </p:nvPicPr>
        <p:blipFill>
          <a:blip r:embed="rId5"/>
          <a:stretch>
            <a:fillRect/>
          </a:stretch>
        </p:blipFill>
        <p:spPr>
          <a:xfrm>
            <a:off x="6367837" y="1380931"/>
            <a:ext cx="2242763" cy="3145153"/>
          </a:xfrm>
          <a:prstGeom prst="rect">
            <a:avLst/>
          </a:prstGeom>
          <a:ln>
            <a:solidFill>
              <a:schemeClr val="bg1">
                <a:lumMod val="65000"/>
              </a:schemeClr>
            </a:solidFill>
          </a:ln>
        </p:spPr>
      </p:pic>
      <p:pic>
        <p:nvPicPr>
          <p:cNvPr id="9" name="Picture 8"/>
          <p:cNvPicPr>
            <a:picLocks noChangeAspect="1"/>
          </p:cNvPicPr>
          <p:nvPr/>
        </p:nvPicPr>
        <p:blipFill>
          <a:blip r:embed="rId6"/>
          <a:stretch>
            <a:fillRect/>
          </a:stretch>
        </p:blipFill>
        <p:spPr>
          <a:xfrm>
            <a:off x="3502514" y="1380931"/>
            <a:ext cx="2152355" cy="3044628"/>
          </a:xfrm>
          <a:prstGeom prst="rect">
            <a:avLst/>
          </a:prstGeom>
          <a:ln>
            <a:solidFill>
              <a:schemeClr val="bg1"/>
            </a:solidFill>
          </a:ln>
        </p:spPr>
      </p:pic>
      <p:pic>
        <p:nvPicPr>
          <p:cNvPr id="13" name="Picture 2" descr="https://www.hee.nhs.uk/sites/default/files/styles/image_658_witdh/public/Topol%20Review%20Front%20Cover_0.PNG">
            <a:extLst>
              <a:ext uri="{FF2B5EF4-FFF2-40B4-BE49-F238E27FC236}">
                <a16:creationId xmlns:a16="http://schemas.microsoft.com/office/drawing/2014/main" id="{C39FAD4A-10B4-FE40-94CE-C4AA02764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7943" y="3517389"/>
            <a:ext cx="2128531" cy="301483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44E1151-1963-A44A-8A96-57FC0A21F89D}"/>
              </a:ext>
            </a:extLst>
          </p:cNvPr>
          <p:cNvPicPr>
            <a:picLocks noChangeAspect="1"/>
          </p:cNvPicPr>
          <p:nvPr/>
        </p:nvPicPr>
        <p:blipFill>
          <a:blip r:embed="rId8"/>
          <a:stretch>
            <a:fillRect/>
          </a:stretch>
        </p:blipFill>
        <p:spPr>
          <a:xfrm>
            <a:off x="1825444" y="3517388"/>
            <a:ext cx="2228371" cy="3117651"/>
          </a:xfrm>
          <a:prstGeom prst="rect">
            <a:avLst/>
          </a:prstGeom>
          <a:ln>
            <a:solidFill>
              <a:schemeClr val="bg1"/>
            </a:solidFill>
          </a:ln>
        </p:spPr>
      </p:pic>
      <p:pic>
        <p:nvPicPr>
          <p:cNvPr id="12" name="Picture 2" descr="https://www.hee.nhs.uk/sites/default/files/styles/image_658_witdh/public/Topol%20Review%20Front%20Cover_0.PNG">
            <a:extLst>
              <a:ext uri="{FF2B5EF4-FFF2-40B4-BE49-F238E27FC236}">
                <a16:creationId xmlns:a16="http://schemas.microsoft.com/office/drawing/2014/main" id="{73D76FC3-0868-6E4F-A81C-68FE1E6591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6332" y="3517387"/>
            <a:ext cx="2201120" cy="311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9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Digital Future…</a:t>
            </a:r>
            <a:endParaRPr lang="en-GB" dirty="0"/>
          </a:p>
        </p:txBody>
      </p:sp>
      <p:sp>
        <p:nvSpPr>
          <p:cNvPr id="3" name="Content Placeholder 2"/>
          <p:cNvSpPr>
            <a:spLocks noGrp="1"/>
          </p:cNvSpPr>
          <p:nvPr>
            <p:ph idx="1"/>
          </p:nvPr>
        </p:nvSpPr>
        <p:spPr/>
        <p:txBody>
          <a:bodyPr>
            <a:normAutofit/>
          </a:bodyPr>
          <a:lstStyle/>
          <a:p>
            <a:pPr marL="0" indent="0">
              <a:buNone/>
            </a:pPr>
            <a:r>
              <a:rPr lang="en-GB" sz="2800" i="1" dirty="0"/>
              <a:t>The need for digital tools in mental health is not simply to add scale and efficiency to existing care models. The goal cannot be to have services similar to face-to-face care, but cheaper. Rather, digital innovation is needed at every stage of the system – to rethink and redesign what is delivered, how it is delivered, who it is for, and how we know if it works. </a:t>
            </a:r>
            <a:endParaRPr lang="en-GB" sz="2800" i="1" dirty="0" smtClean="0"/>
          </a:p>
          <a:p>
            <a:pPr marL="400050" lvl="1" indent="0" algn="r">
              <a:buNone/>
            </a:pPr>
            <a:r>
              <a:rPr lang="en-GB" sz="2600" i="1" dirty="0" smtClean="0"/>
              <a:t>(</a:t>
            </a:r>
            <a:r>
              <a:rPr lang="en-GB" sz="2600" i="1" dirty="0"/>
              <a:t>WISH </a:t>
            </a:r>
            <a:r>
              <a:rPr lang="en-GB" sz="2600" i="1" dirty="0" smtClean="0"/>
              <a:t>Report, 2020</a:t>
            </a:r>
            <a:r>
              <a:rPr lang="en-GB" sz="2600" i="1" dirty="0"/>
              <a:t>),</a:t>
            </a:r>
            <a:endParaRPr lang="en-GB" sz="2600" dirty="0"/>
          </a:p>
          <a:p>
            <a:endParaRPr lang="en-GB" dirty="0"/>
          </a:p>
        </p:txBody>
      </p:sp>
    </p:spTree>
    <p:extLst>
      <p:ext uri="{BB962C8B-B14F-4D97-AF65-F5344CB8AC3E}">
        <p14:creationId xmlns:p14="http://schemas.microsoft.com/office/powerpoint/2010/main" val="339518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GB" dirty="0" smtClean="0">
                <a:solidFill>
                  <a:schemeClr val="bg1"/>
                </a:solidFill>
              </a:rPr>
              <a:t>TODAY</a:t>
            </a:r>
            <a:endParaRPr dirty="0">
              <a:solidFill>
                <a:schemeClr val="bg1"/>
              </a:solidFill>
            </a:endParaRPr>
          </a:p>
        </p:txBody>
      </p:sp>
      <p:sp>
        <p:nvSpPr>
          <p:cNvPr id="2" name="Content Placeholder 1"/>
          <p:cNvSpPr>
            <a:spLocks noGrp="1"/>
          </p:cNvSpPr>
          <p:nvPr>
            <p:ph sz="half" idx="1"/>
          </p:nvPr>
        </p:nvSpPr>
        <p:spPr>
          <a:xfrm>
            <a:off x="646110" y="2060574"/>
            <a:ext cx="6146575" cy="4195763"/>
          </a:xfrm>
        </p:spPr>
        <p:txBody>
          <a:bodyPr/>
          <a:lstStyle/>
          <a:p>
            <a:r>
              <a:rPr lang="en-GB" dirty="0" smtClean="0"/>
              <a:t>9.45 		Welcome and Introductions</a:t>
            </a:r>
            <a:endParaRPr lang="en-GB" sz="1200" dirty="0" smtClean="0"/>
          </a:p>
          <a:p>
            <a:pPr lvl="0"/>
            <a:r>
              <a:rPr lang="en-GB" dirty="0" smtClean="0"/>
              <a:t>10.00 	Rapid Development of Remote Services</a:t>
            </a:r>
            <a:endParaRPr lang="en-GB" sz="1200" dirty="0" smtClean="0"/>
          </a:p>
          <a:p>
            <a:pPr lvl="0"/>
            <a:r>
              <a:rPr lang="en-GB" dirty="0" smtClean="0"/>
              <a:t>10.45	Client &amp; Clinician’s views of online 					therapeutic alliance</a:t>
            </a:r>
            <a:endParaRPr lang="en-GB" sz="1200" dirty="0" smtClean="0"/>
          </a:p>
          <a:p>
            <a:pPr lvl="0"/>
            <a:r>
              <a:rPr lang="en-GB" dirty="0" smtClean="0"/>
              <a:t>11.15	Break</a:t>
            </a:r>
            <a:endParaRPr lang="en-GB" sz="1200" dirty="0" smtClean="0"/>
          </a:p>
          <a:p>
            <a:pPr lvl="0"/>
            <a:r>
              <a:rPr lang="en-GB" dirty="0" smtClean="0"/>
              <a:t>11.35	Effective Teamwork online</a:t>
            </a:r>
          </a:p>
          <a:p>
            <a:pPr lvl="0"/>
            <a:r>
              <a:rPr lang="en-GB" dirty="0" smtClean="0"/>
              <a:t>12.05	Reflection from an IAPT service online</a:t>
            </a:r>
          </a:p>
          <a:p>
            <a:pPr lvl="0"/>
            <a:r>
              <a:rPr lang="en-GB" dirty="0" smtClean="0"/>
              <a:t>12.20	Breakout Exercise in Small groups</a:t>
            </a:r>
          </a:p>
          <a:p>
            <a:pPr lvl="0"/>
            <a:r>
              <a:rPr lang="en-GB" dirty="0" smtClean="0"/>
              <a:t>12.40	Plenary and Questions</a:t>
            </a:r>
          </a:p>
          <a:p>
            <a:pPr lvl="0"/>
            <a:r>
              <a:rPr lang="en-GB" dirty="0" smtClean="0"/>
              <a:t>13.00	End</a:t>
            </a:r>
          </a:p>
          <a:p>
            <a:pPr lvl="0"/>
            <a:endParaRPr lang="en-GB" dirty="0"/>
          </a:p>
        </p:txBody>
      </p:sp>
      <p:sp>
        <p:nvSpPr>
          <p:cNvPr id="3" name="Content Placeholder 2"/>
          <p:cNvSpPr>
            <a:spLocks noGrp="1"/>
          </p:cNvSpPr>
          <p:nvPr>
            <p:ph sz="half" idx="2"/>
          </p:nvPr>
        </p:nvSpPr>
        <p:spPr>
          <a:xfrm>
            <a:off x="6564086" y="2056092"/>
            <a:ext cx="5627914" cy="4200245"/>
          </a:xfrm>
        </p:spPr>
        <p:txBody>
          <a:bodyPr/>
          <a:lstStyle/>
          <a:p>
            <a:r>
              <a:rPr lang="en-GB" dirty="0" smtClean="0"/>
              <a:t>Helen Pote &amp; Laura Scarrone </a:t>
            </a:r>
            <a:r>
              <a:rPr lang="en-GB" dirty="0" err="1" smtClean="0"/>
              <a:t>Bonhomme</a:t>
            </a:r>
            <a:endParaRPr lang="en-GB" dirty="0" smtClean="0"/>
          </a:p>
          <a:p>
            <a:r>
              <a:rPr lang="en-GB" dirty="0" smtClean="0"/>
              <a:t>Ben Wright</a:t>
            </a:r>
          </a:p>
          <a:p>
            <a:r>
              <a:rPr lang="en-GB" dirty="0" smtClean="0"/>
              <a:t>Lucy Clarkson &amp; Tessa Saunders</a:t>
            </a:r>
          </a:p>
          <a:p>
            <a:pPr marL="0" indent="0">
              <a:buNone/>
            </a:pPr>
            <a:endParaRPr lang="en-GB" sz="2800" dirty="0" smtClean="0"/>
          </a:p>
          <a:p>
            <a:r>
              <a:rPr lang="en-GB" dirty="0" smtClean="0"/>
              <a:t>Laura Scarrone </a:t>
            </a:r>
            <a:r>
              <a:rPr lang="en-GB" dirty="0" err="1" smtClean="0"/>
              <a:t>Bonhomme</a:t>
            </a:r>
            <a:r>
              <a:rPr lang="en-GB" dirty="0" smtClean="0"/>
              <a:t> &amp; Michael Beattie</a:t>
            </a:r>
          </a:p>
          <a:p>
            <a:r>
              <a:rPr lang="en-GB" dirty="0" smtClean="0"/>
              <a:t>Renuka Jena</a:t>
            </a:r>
            <a:endParaRPr lang="en-GB" dirty="0"/>
          </a:p>
        </p:txBody>
      </p:sp>
      <p:graphicFrame>
        <p:nvGraphicFramePr>
          <p:cNvPr id="166" name="Google Shape;166;p5"/>
          <p:cNvGraphicFramePr/>
          <p:nvPr>
            <p:extLst>
              <p:ext uri="{D42A27DB-BD31-4B8C-83A1-F6EECF244321}">
                <p14:modId xmlns:p14="http://schemas.microsoft.com/office/powerpoint/2010/main" val="979135911"/>
              </p:ext>
            </p:extLst>
          </p:nvPr>
        </p:nvGraphicFramePr>
        <p:xfrm>
          <a:off x="244927" y="6858000"/>
          <a:ext cx="8735786" cy="3553278"/>
        </p:xfrm>
        <a:graphic>
          <a:graphicData uri="http://schemas.openxmlformats.org/drawingml/2006/table">
            <a:tbl>
              <a:tblPr>
                <a:noFill/>
                <a:tableStyleId>{144E21E5-33E3-4979-81A8-0B499EE388F4}</a:tableStyleId>
              </a:tblPr>
              <a:tblGrid>
                <a:gridCol w="4367893">
                  <a:extLst>
                    <a:ext uri="{9D8B030D-6E8A-4147-A177-3AD203B41FA5}">
                      <a16:colId xmlns:a16="http://schemas.microsoft.com/office/drawing/2014/main" val="20000"/>
                    </a:ext>
                  </a:extLst>
                </a:gridCol>
                <a:gridCol w="4367893">
                  <a:extLst>
                    <a:ext uri="{9D8B030D-6E8A-4147-A177-3AD203B41FA5}">
                      <a16:colId xmlns:a16="http://schemas.microsoft.com/office/drawing/2014/main" val="20001"/>
                    </a:ext>
                  </a:extLst>
                </a:gridCol>
              </a:tblGrid>
              <a:tr h="485701">
                <a:tc>
                  <a:txBody>
                    <a:bodyPr/>
                    <a:lstStyle/>
                    <a:p>
                      <a:pPr marL="0" marR="0" lvl="0" indent="0" algn="l" rtl="0">
                        <a:spcBef>
                          <a:spcPts val="0"/>
                        </a:spcBef>
                        <a:spcAft>
                          <a:spcPts val="0"/>
                        </a:spcAft>
                        <a:buNone/>
                      </a:pPr>
                      <a:r>
                        <a:rPr lang="en-GB" sz="800" u="none" strike="noStrike" cap="none" dirty="0" smtClean="0"/>
                        <a:t>9.45</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dirty="0"/>
                        <a:t>Welcome and introduction to the day. Chaired by Helen Pote (DCP Digital Healthcare Sub-Committee Chair) &amp; Laura Scarrone </a:t>
                      </a:r>
                      <a:r>
                        <a:rPr lang="en-GB" sz="500" u="none" strike="noStrike" cap="none" dirty="0" err="1"/>
                        <a:t>Bonhomme</a:t>
                      </a:r>
                      <a:r>
                        <a:rPr lang="en-GB" sz="500" u="none" strike="noStrike" cap="none" dirty="0"/>
                        <a:t> (DCP London Committee Member) </a:t>
                      </a:r>
                      <a:endParaRPr sz="800" u="none" strike="noStrike" cap="none"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35982">
                <a:tc>
                  <a:txBody>
                    <a:bodyPr/>
                    <a:lstStyle/>
                    <a:p>
                      <a:pPr marL="0" marR="0" lvl="0" indent="0" algn="l" rtl="0">
                        <a:spcBef>
                          <a:spcPts val="0"/>
                        </a:spcBef>
                        <a:spcAft>
                          <a:spcPts val="0"/>
                        </a:spcAft>
                        <a:buNone/>
                      </a:pPr>
                      <a:r>
                        <a:rPr lang="en-GB" sz="800" u="none" strike="noStrike" cap="none" dirty="0"/>
                        <a:t>10:00</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dirty="0"/>
                        <a:t>Rapid Development of Remote Services: Lessons learnt. Ross O’Brien (Associate Director of Innovation and Technology at Central and North West London NHS Foundation Trust) and Ben Wright (Associate Medical Director for Clinical Information at East London NHS Foundation Trust) </a:t>
                      </a:r>
                      <a:endParaRPr sz="800" u="none" strike="noStrike" cap="none"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35982">
                <a:tc>
                  <a:txBody>
                    <a:bodyPr/>
                    <a:lstStyle/>
                    <a:p>
                      <a:pPr marL="0" marR="0" lvl="0" indent="0" algn="l" rtl="0">
                        <a:spcBef>
                          <a:spcPts val="0"/>
                        </a:spcBef>
                        <a:spcAft>
                          <a:spcPts val="0"/>
                        </a:spcAft>
                        <a:buNone/>
                      </a:pPr>
                      <a:r>
                        <a:rPr lang="en-GB" sz="800" u="none" strike="noStrike" cap="none" dirty="0"/>
                        <a:t>10:45</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dirty="0"/>
                        <a:t>Clients and clinician’s views on the online therapeutic alliance. Lucy Clarkson (Co-lead in Involvement of People with Personal Experience on the Clinical Psychology Doctorate programme at the University of Bath) &amp; Tessa Saunders (Clinical and Community Psychologist at MAC-UK </a:t>
                      </a:r>
                      <a:endParaRPr sz="800" u="none" strike="noStrike" cap="none"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5925">
                <a:tc>
                  <a:txBody>
                    <a:bodyPr/>
                    <a:lstStyle/>
                    <a:p>
                      <a:pPr marL="0" marR="0" lvl="0" indent="0" algn="l" rtl="0">
                        <a:spcBef>
                          <a:spcPts val="0"/>
                        </a:spcBef>
                        <a:spcAft>
                          <a:spcPts val="0"/>
                        </a:spcAft>
                        <a:buNone/>
                      </a:pPr>
                      <a:r>
                        <a:rPr lang="en-GB" sz="800" u="none" strike="noStrike" cap="none"/>
                        <a:t>11:15</a:t>
                      </a:r>
                      <a:endParaRPr/>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800" u="none" strike="noStrike" cap="none"/>
                        <a:t>Break</a:t>
                      </a:r>
                      <a:endParaRPr/>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85701">
                <a:tc>
                  <a:txBody>
                    <a:bodyPr/>
                    <a:lstStyle/>
                    <a:p>
                      <a:pPr marL="0" marR="0" lvl="0" indent="0" algn="l" rtl="0">
                        <a:spcBef>
                          <a:spcPts val="0"/>
                        </a:spcBef>
                        <a:spcAft>
                          <a:spcPts val="0"/>
                        </a:spcAft>
                        <a:buNone/>
                      </a:pPr>
                      <a:r>
                        <a:rPr lang="en-GB" sz="800" u="none" strike="noStrike" cap="none"/>
                        <a:t>11:35</a:t>
                      </a:r>
                      <a:endParaRPr/>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a:t>05    Effective team work online. Laura Scarrone Bonhomme (Head of Mental Health Services at Teladoc Health UK and Ireland) &amp; Michael Beattie (Counselling Psychologist at Teladoc Health UK) </a:t>
                      </a:r>
                      <a:endParaRPr sz="800" u="none" strike="noStrike" cap="none"/>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5419">
                <a:tc>
                  <a:txBody>
                    <a:bodyPr/>
                    <a:lstStyle/>
                    <a:p>
                      <a:pPr marL="0" marR="0" lvl="0" indent="0" algn="l" rtl="0">
                        <a:spcBef>
                          <a:spcPts val="0"/>
                        </a:spcBef>
                        <a:spcAft>
                          <a:spcPts val="0"/>
                        </a:spcAft>
                        <a:buNone/>
                      </a:pPr>
                      <a:r>
                        <a:rPr lang="en-GB" sz="800" u="none" strike="noStrike" cap="none"/>
                        <a:t>12:05</a:t>
                      </a:r>
                      <a:endParaRPr/>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a:t>Renuka Jena (Professional &amp; Strategic Lead – Talking Therapies, North East London NHS Foundations Trust) </a:t>
                      </a:r>
                      <a:endParaRPr sz="800" u="none" strike="noStrike" cap="none"/>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6718">
                <a:tc>
                  <a:txBody>
                    <a:bodyPr/>
                    <a:lstStyle/>
                    <a:p>
                      <a:pPr marL="0" marR="0" lvl="0" indent="0" algn="l" rtl="0">
                        <a:spcBef>
                          <a:spcPts val="0"/>
                        </a:spcBef>
                        <a:spcAft>
                          <a:spcPts val="0"/>
                        </a:spcAft>
                        <a:buNone/>
                      </a:pPr>
                      <a:r>
                        <a:rPr lang="en-GB" sz="800" u="none" strike="noStrike" cap="none" dirty="0"/>
                        <a:t>12:20</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a:t>Breakout exercise: Digital Practice - What do we still need to do as Clinical Psychologists? </a:t>
                      </a:r>
                      <a:endParaRPr sz="800" u="none" strike="noStrike" cap="none"/>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35925">
                <a:tc>
                  <a:txBody>
                    <a:bodyPr/>
                    <a:lstStyle/>
                    <a:p>
                      <a:pPr marL="0" marR="0" lvl="0" indent="0" algn="l" rtl="0">
                        <a:spcBef>
                          <a:spcPts val="0"/>
                        </a:spcBef>
                        <a:spcAft>
                          <a:spcPts val="0"/>
                        </a:spcAft>
                        <a:buNone/>
                      </a:pPr>
                      <a:r>
                        <a:rPr lang="en-GB" sz="800" u="none" strike="noStrike" cap="none" dirty="0"/>
                        <a:t>12:40</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500" u="none" strike="noStrike" cap="none"/>
                        <a:t>Q&amp;A </a:t>
                      </a:r>
                      <a:endParaRPr sz="800" u="none" strike="noStrike" cap="none"/>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35925">
                <a:tc>
                  <a:txBody>
                    <a:bodyPr/>
                    <a:lstStyle/>
                    <a:p>
                      <a:pPr marL="0" marR="0" lvl="0" indent="0" algn="l" rtl="0">
                        <a:spcBef>
                          <a:spcPts val="0"/>
                        </a:spcBef>
                        <a:spcAft>
                          <a:spcPts val="0"/>
                        </a:spcAft>
                        <a:buNone/>
                      </a:pPr>
                      <a:r>
                        <a:rPr lang="en-GB" sz="800" u="none" strike="noStrike" cap="none" dirty="0"/>
                        <a:t>13:00</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800" u="none" strike="noStrike" cap="none" dirty="0"/>
                        <a:t>Finish </a:t>
                      </a:r>
                      <a:endParaRPr dirty="0"/>
                    </a:p>
                  </a:txBody>
                  <a:tcPr marL="55800" marR="55800" marT="55800" marB="55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2E1DE"/>
                      </a:solidFill>
                      <a:prstDash val="solid"/>
                      <a:round/>
                      <a:headEnd type="none" w="sm" len="sm"/>
                      <a:tailEnd type="none" w="sm" len="sm"/>
                    </a:lnT>
                    <a:lnB w="9525" cap="flat" cmpd="sng">
                      <a:solidFill>
                        <a:srgbClr val="E2E1DE"/>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66</TotalTime>
  <Words>856</Words>
  <Application>Microsoft Office PowerPoint</Application>
  <PresentationFormat>Widescreen</PresentationFormat>
  <Paragraphs>120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Krungthep</vt:lpstr>
      <vt:lpstr>MentiText</vt:lpstr>
      <vt:lpstr>Century Gothic</vt:lpstr>
      <vt:lpstr>Gill Sans</vt:lpstr>
      <vt:lpstr>Wingdings 3</vt:lpstr>
      <vt:lpstr>Arial</vt:lpstr>
      <vt:lpstr>Ion</vt:lpstr>
      <vt:lpstr>A year working remotely:  What does the future look like for Clinical Psychology? </vt:lpstr>
      <vt:lpstr>POLL: REMOTE DIGITAL WORKING</vt:lpstr>
      <vt:lpstr>POLL: HOW WOULD YOU DESCRIBE YOUR EXPERIENCES OF WORKING ONLINE?</vt:lpstr>
      <vt:lpstr>PowerPoint Presentation</vt:lpstr>
      <vt:lpstr>PowerPoint Presentation</vt:lpstr>
      <vt:lpstr>PowerPoint Presentation</vt:lpstr>
      <vt:lpstr>NHS policy says ‘The Future’s Digital’</vt:lpstr>
      <vt:lpstr>The Digital Future…</vt:lpstr>
      <vt:lpstr>TODAY</vt:lpstr>
      <vt:lpstr>EXERCISE: WHAT DO WE STILL NEED TO DO AS CLINICAL PSYCHOLOGISTS?</vt:lpstr>
      <vt:lpstr>CONSIDER IN SMALL GROUPS</vt:lpstr>
      <vt:lpstr>INTROS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working remotely:  What does the future look like for Clinical Psychology?</dc:title>
  <dc:creator>Pote, H</dc:creator>
  <cp:lastModifiedBy>Pote, H</cp:lastModifiedBy>
  <cp:revision>7</cp:revision>
  <dcterms:created xsi:type="dcterms:W3CDTF">2021-01-27T15:25:17Z</dcterms:created>
  <dcterms:modified xsi:type="dcterms:W3CDTF">2021-02-03T23:40:06Z</dcterms:modified>
</cp:coreProperties>
</file>