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413" r:id="rId4"/>
    <p:sldId id="451" r:id="rId5"/>
    <p:sldId id="450" r:id="rId6"/>
    <p:sldId id="448" r:id="rId7"/>
    <p:sldId id="454" r:id="rId8"/>
    <p:sldId id="45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E98F60-0EC4-62EB-FB77-EB4B442667EA}" name="Tierney, Laura" initials="TL" userId="S::laura.tierney@rhul.ac.uk::d87646d6-76e9-4167-885a-fe7bddcd3f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401E7-39BE-47D8-A42D-7D09D50FAC28}" v="44" dt="2024-01-12T00:53:35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197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A4935-C8F5-7E41-98C2-38D9241F73CB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14ECB-71E6-B64A-80BE-BE96267C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4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4ECB-71E6-B64A-80BE-BE96267C5D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1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22438-599F-40AA-9DC7-04F8B354651E}" type="slidenum">
              <a:rPr lang="en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22438-599F-40AA-9DC7-04F8B354651E}" type="slidenum">
              <a:rPr lang="en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8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22438-599F-40AA-9DC7-04F8B354651E}" type="slidenum">
              <a:rPr lang="en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0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7DA1-FB97-9344-A9B3-EA0677454E6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C173B4F-85A1-E04B-88F8-27BF5E16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7DA1-FB97-9344-A9B3-EA0677454E6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C173B4F-85A1-E04B-88F8-27BF5E16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1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7DA1-FB97-9344-A9B3-EA0677454E6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C173B4F-85A1-E04B-88F8-27BF5E16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33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7DA1-FB97-9344-A9B3-EA0677454E6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C173B4F-85A1-E04B-88F8-27BF5E16DEC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834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7DA1-FB97-9344-A9B3-EA0677454E6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C173B4F-85A1-E04B-88F8-27BF5E16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70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7DA1-FB97-9344-A9B3-EA0677454E6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3B4F-85A1-E04B-88F8-27BF5E16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4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7DA1-FB97-9344-A9B3-EA0677454E6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3B4F-85A1-E04B-88F8-27BF5E16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65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7DA1-FB97-9344-A9B3-EA0677454E6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3B4F-85A1-E04B-88F8-27BF5E16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56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5877DA1-FB97-9344-A9B3-EA0677454E6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C173B4F-85A1-E04B-88F8-27BF5E16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8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7DA1-FB97-9344-A9B3-EA0677454E6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3B4F-85A1-E04B-88F8-27BF5E16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7DA1-FB97-9344-A9B3-EA0677454E6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C173B4F-85A1-E04B-88F8-27BF5E16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3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7DA1-FB97-9344-A9B3-EA0677454E6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3B4F-85A1-E04B-88F8-27BF5E16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6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7DA1-FB97-9344-A9B3-EA0677454E6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3B4F-85A1-E04B-88F8-27BF5E16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1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7DA1-FB97-9344-A9B3-EA0677454E6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3B4F-85A1-E04B-88F8-27BF5E16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9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7DA1-FB97-9344-A9B3-EA0677454E6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3B4F-85A1-E04B-88F8-27BF5E16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0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7DA1-FB97-9344-A9B3-EA0677454E6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3B4F-85A1-E04B-88F8-27BF5E16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6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7DA1-FB97-9344-A9B3-EA0677454E6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3B4F-85A1-E04B-88F8-27BF5E16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6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7DA1-FB97-9344-A9B3-EA0677454E6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73B4F-85A1-E04B-88F8-27BF5E16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24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igitalhealthskills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alfi8dgzx93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C00E0-D25B-4C37-3116-616734DEA7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E6C9E-0931-77C3-3C40-28C37F66F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25" y="5410069"/>
            <a:ext cx="11827335" cy="1117687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en-GB" sz="9600" dirty="0">
                <a:cs typeface="Calibri Light"/>
              </a:rPr>
              <a:t>Digital Inclusive Practice </a:t>
            </a:r>
            <a:br>
              <a:rPr lang="en-GB" sz="9600" dirty="0">
                <a:cs typeface="Calibri Light"/>
              </a:rPr>
            </a:br>
            <a:r>
              <a:rPr lang="en-GB" sz="7400" dirty="0">
                <a:cs typeface="Calibri Light"/>
              </a:rPr>
              <a:t>Can Our Digital Psychological Services Achieve This?</a:t>
            </a:r>
          </a:p>
          <a:p>
            <a:pPr algn="ctr"/>
            <a:r>
              <a:rPr lang="en-GB" sz="4900" i="1" dirty="0">
                <a:cs typeface="Calibri Light"/>
              </a:rPr>
              <a:t>This event will be recorded by attending you give consent</a:t>
            </a:r>
          </a:p>
        </p:txBody>
      </p:sp>
      <p:pic>
        <p:nvPicPr>
          <p:cNvPr id="4" name="Picture Placeholder 5" descr="Founders_green_grass.jpg">
            <a:extLst>
              <a:ext uri="{FF2B5EF4-FFF2-40B4-BE49-F238E27FC236}">
                <a16:creationId xmlns:a16="http://schemas.microsoft.com/office/drawing/2014/main" id="{2EA59DA6-41DC-A498-4651-B9AC5EEBAF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/>
          <a:srcRect/>
          <a:stretch/>
        </p:blipFill>
        <p:spPr>
          <a:xfrm>
            <a:off x="-2002" y="-3175"/>
            <a:ext cx="12194001" cy="5130005"/>
          </a:xfr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87C7BC0-5A00-8054-5708-C17988624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870" y="0"/>
            <a:ext cx="2761129" cy="137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DA5355-2004-95CA-7B29-6BA7376CC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1" y="-3174"/>
            <a:ext cx="1840940" cy="1840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2EB100-5EA1-9D64-ACE2-63DC4464A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03" y="3821905"/>
            <a:ext cx="34956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5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67000"/>
                <a:lumOff val="33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93D5FC-63A0-47A4-A8C7-365881F64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C8E9B6-3D7A-4F5B-9DEC-7C109D10F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6DE350-A6F7-48F8-BC26-39BE38D1D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2A1BCF2-2977-4E81-8823-91321793F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7BE72E-2DA8-42F0-8ACA-D7572BFA7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4AD07A-A369-48B1-9476-EF07FAA53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991086F0-AE3D-4C86-99DE-229098348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F7B0F45-4E18-41D4-BB54-F35403C51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8F31EF5-7BFE-42A8-A874-E14D5DD46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12987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8E4C9-6C6A-1B5A-AFC4-9A8A048A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08" y="4710483"/>
            <a:ext cx="7284680" cy="940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800" dirty="0"/>
              <a:t>Welcome</a:t>
            </a:r>
            <a:br>
              <a:rPr lang="en-US" sz="4800" dirty="0"/>
            </a:br>
            <a:r>
              <a:rPr lang="en-US" sz="2200" dirty="0"/>
              <a:t>3</a:t>
            </a:r>
            <a:r>
              <a:rPr lang="en-US" sz="2200" baseline="30000" dirty="0"/>
              <a:t>rd</a:t>
            </a:r>
            <a:r>
              <a:rPr lang="en-US" sz="2200" dirty="0"/>
              <a:t> Annual Conference  12</a:t>
            </a:r>
            <a:r>
              <a:rPr lang="en-US" sz="2200" baseline="30000" dirty="0"/>
              <a:t>th</a:t>
            </a:r>
            <a:r>
              <a:rPr lang="en-US" sz="2200" dirty="0"/>
              <a:t> January 2024 </a:t>
            </a:r>
          </a:p>
        </p:txBody>
      </p:sp>
      <p:pic>
        <p:nvPicPr>
          <p:cNvPr id="5" name="Picture 4" descr="A group of cupcakes with white frosting and a logo on top&#10;&#10;Description automatically generated">
            <a:extLst>
              <a:ext uri="{FF2B5EF4-FFF2-40B4-BE49-F238E27FC236}">
                <a16:creationId xmlns:a16="http://schemas.microsoft.com/office/drawing/2014/main" id="{0AEC0302-92B6-E875-CCAF-C3DC0E46E9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605" b="23195"/>
          <a:stretch/>
        </p:blipFill>
        <p:spPr>
          <a:xfrm>
            <a:off x="634275" y="640078"/>
            <a:ext cx="7495596" cy="360914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65ED392-7278-4AAA-BC0F-C47497DBC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3503" y="4557357"/>
            <a:ext cx="3925907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BB09EE-90EA-4D35-B0FF-63B6EE97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119287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C677B7-3768-43DD-955D-D2BE3B84E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84159" y="6210130"/>
            <a:ext cx="3918428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DD97E4-0EB8-D274-B433-B66663935AE4}"/>
              </a:ext>
            </a:extLst>
          </p:cNvPr>
          <p:cNvSpPr txBox="1"/>
          <p:nvPr/>
        </p:nvSpPr>
        <p:spPr>
          <a:xfrm>
            <a:off x="8399930" y="656288"/>
            <a:ext cx="3352800" cy="3693319"/>
          </a:xfrm>
          <a:custGeom>
            <a:avLst/>
            <a:gdLst>
              <a:gd name="connsiteX0" fmla="*/ 0 w 3352800"/>
              <a:gd name="connsiteY0" fmla="*/ 0 h 3693319"/>
              <a:gd name="connsiteX1" fmla="*/ 525272 w 3352800"/>
              <a:gd name="connsiteY1" fmla="*/ 0 h 3693319"/>
              <a:gd name="connsiteX2" fmla="*/ 983488 w 3352800"/>
              <a:gd name="connsiteY2" fmla="*/ 0 h 3693319"/>
              <a:gd name="connsiteX3" fmla="*/ 1609344 w 3352800"/>
              <a:gd name="connsiteY3" fmla="*/ 0 h 3693319"/>
              <a:gd name="connsiteX4" fmla="*/ 2134616 w 3352800"/>
              <a:gd name="connsiteY4" fmla="*/ 0 h 3693319"/>
              <a:gd name="connsiteX5" fmla="*/ 2659888 w 3352800"/>
              <a:gd name="connsiteY5" fmla="*/ 0 h 3693319"/>
              <a:gd name="connsiteX6" fmla="*/ 3352800 w 3352800"/>
              <a:gd name="connsiteY6" fmla="*/ 0 h 3693319"/>
              <a:gd name="connsiteX7" fmla="*/ 3352800 w 3352800"/>
              <a:gd name="connsiteY7" fmla="*/ 453751 h 3693319"/>
              <a:gd name="connsiteX8" fmla="*/ 3352800 w 3352800"/>
              <a:gd name="connsiteY8" fmla="*/ 981368 h 3693319"/>
              <a:gd name="connsiteX9" fmla="*/ 3352800 w 3352800"/>
              <a:gd name="connsiteY9" fmla="*/ 1435118 h 3693319"/>
              <a:gd name="connsiteX10" fmla="*/ 3352800 w 3352800"/>
              <a:gd name="connsiteY10" fmla="*/ 1888869 h 3693319"/>
              <a:gd name="connsiteX11" fmla="*/ 3352800 w 3352800"/>
              <a:gd name="connsiteY11" fmla="*/ 2416486 h 3693319"/>
              <a:gd name="connsiteX12" fmla="*/ 3352800 w 3352800"/>
              <a:gd name="connsiteY12" fmla="*/ 2981036 h 3693319"/>
              <a:gd name="connsiteX13" fmla="*/ 3352800 w 3352800"/>
              <a:gd name="connsiteY13" fmla="*/ 3693319 h 3693319"/>
              <a:gd name="connsiteX14" fmla="*/ 2794000 w 3352800"/>
              <a:gd name="connsiteY14" fmla="*/ 3693319 h 3693319"/>
              <a:gd name="connsiteX15" fmla="*/ 2302256 w 3352800"/>
              <a:gd name="connsiteY15" fmla="*/ 3693319 h 3693319"/>
              <a:gd name="connsiteX16" fmla="*/ 1743456 w 3352800"/>
              <a:gd name="connsiteY16" fmla="*/ 3693319 h 3693319"/>
              <a:gd name="connsiteX17" fmla="*/ 1117600 w 3352800"/>
              <a:gd name="connsiteY17" fmla="*/ 3693319 h 3693319"/>
              <a:gd name="connsiteX18" fmla="*/ 558800 w 3352800"/>
              <a:gd name="connsiteY18" fmla="*/ 3693319 h 3693319"/>
              <a:gd name="connsiteX19" fmla="*/ 0 w 3352800"/>
              <a:gd name="connsiteY19" fmla="*/ 3693319 h 3693319"/>
              <a:gd name="connsiteX20" fmla="*/ 0 w 3352800"/>
              <a:gd name="connsiteY20" fmla="*/ 3239568 h 3693319"/>
              <a:gd name="connsiteX21" fmla="*/ 0 w 3352800"/>
              <a:gd name="connsiteY21" fmla="*/ 2748885 h 3693319"/>
              <a:gd name="connsiteX22" fmla="*/ 0 w 3352800"/>
              <a:gd name="connsiteY22" fmla="*/ 2147401 h 3693319"/>
              <a:gd name="connsiteX23" fmla="*/ 0 w 3352800"/>
              <a:gd name="connsiteY23" fmla="*/ 1619784 h 3693319"/>
              <a:gd name="connsiteX24" fmla="*/ 0 w 3352800"/>
              <a:gd name="connsiteY24" fmla="*/ 1129100 h 3693319"/>
              <a:gd name="connsiteX25" fmla="*/ 0 w 3352800"/>
              <a:gd name="connsiteY25" fmla="*/ 712283 h 3693319"/>
              <a:gd name="connsiteX26" fmla="*/ 0 w 3352800"/>
              <a:gd name="connsiteY26" fmla="*/ 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52800" h="3693319" extrusionOk="0">
                <a:moveTo>
                  <a:pt x="0" y="0"/>
                </a:moveTo>
                <a:cubicBezTo>
                  <a:pt x="114673" y="-2613"/>
                  <a:pt x="392929" y="25541"/>
                  <a:pt x="525272" y="0"/>
                </a:cubicBezTo>
                <a:cubicBezTo>
                  <a:pt x="657615" y="-25541"/>
                  <a:pt x="864236" y="4191"/>
                  <a:pt x="983488" y="0"/>
                </a:cubicBezTo>
                <a:cubicBezTo>
                  <a:pt x="1102740" y="-4191"/>
                  <a:pt x="1410230" y="17066"/>
                  <a:pt x="1609344" y="0"/>
                </a:cubicBezTo>
                <a:cubicBezTo>
                  <a:pt x="1808458" y="-17066"/>
                  <a:pt x="1977495" y="37297"/>
                  <a:pt x="2134616" y="0"/>
                </a:cubicBezTo>
                <a:cubicBezTo>
                  <a:pt x="2291737" y="-37297"/>
                  <a:pt x="2481941" y="9644"/>
                  <a:pt x="2659888" y="0"/>
                </a:cubicBezTo>
                <a:cubicBezTo>
                  <a:pt x="2837835" y="-9644"/>
                  <a:pt x="3027678" y="29707"/>
                  <a:pt x="3352800" y="0"/>
                </a:cubicBezTo>
                <a:cubicBezTo>
                  <a:pt x="3401745" y="194685"/>
                  <a:pt x="3323777" y="244971"/>
                  <a:pt x="3352800" y="453751"/>
                </a:cubicBezTo>
                <a:cubicBezTo>
                  <a:pt x="3381823" y="662531"/>
                  <a:pt x="3346378" y="859162"/>
                  <a:pt x="3352800" y="981368"/>
                </a:cubicBezTo>
                <a:cubicBezTo>
                  <a:pt x="3359222" y="1103574"/>
                  <a:pt x="3344700" y="1239184"/>
                  <a:pt x="3352800" y="1435118"/>
                </a:cubicBezTo>
                <a:cubicBezTo>
                  <a:pt x="3360900" y="1631052"/>
                  <a:pt x="3342707" y="1684825"/>
                  <a:pt x="3352800" y="1888869"/>
                </a:cubicBezTo>
                <a:cubicBezTo>
                  <a:pt x="3362893" y="2092913"/>
                  <a:pt x="3315989" y="2270162"/>
                  <a:pt x="3352800" y="2416486"/>
                </a:cubicBezTo>
                <a:cubicBezTo>
                  <a:pt x="3389611" y="2562810"/>
                  <a:pt x="3326926" y="2753095"/>
                  <a:pt x="3352800" y="2981036"/>
                </a:cubicBezTo>
                <a:cubicBezTo>
                  <a:pt x="3378674" y="3208977"/>
                  <a:pt x="3280845" y="3506740"/>
                  <a:pt x="3352800" y="3693319"/>
                </a:cubicBezTo>
                <a:cubicBezTo>
                  <a:pt x="3208064" y="3714224"/>
                  <a:pt x="2934529" y="3675374"/>
                  <a:pt x="2794000" y="3693319"/>
                </a:cubicBezTo>
                <a:cubicBezTo>
                  <a:pt x="2653471" y="3711264"/>
                  <a:pt x="2469042" y="3657620"/>
                  <a:pt x="2302256" y="3693319"/>
                </a:cubicBezTo>
                <a:cubicBezTo>
                  <a:pt x="2135470" y="3729018"/>
                  <a:pt x="1888796" y="3653332"/>
                  <a:pt x="1743456" y="3693319"/>
                </a:cubicBezTo>
                <a:cubicBezTo>
                  <a:pt x="1598116" y="3733306"/>
                  <a:pt x="1280470" y="3670794"/>
                  <a:pt x="1117600" y="3693319"/>
                </a:cubicBezTo>
                <a:cubicBezTo>
                  <a:pt x="954730" y="3715844"/>
                  <a:pt x="726591" y="3649429"/>
                  <a:pt x="558800" y="3693319"/>
                </a:cubicBezTo>
                <a:cubicBezTo>
                  <a:pt x="391009" y="3737209"/>
                  <a:pt x="113441" y="3626436"/>
                  <a:pt x="0" y="3693319"/>
                </a:cubicBezTo>
                <a:cubicBezTo>
                  <a:pt x="-17535" y="3579149"/>
                  <a:pt x="24220" y="3418605"/>
                  <a:pt x="0" y="3239568"/>
                </a:cubicBezTo>
                <a:cubicBezTo>
                  <a:pt x="-24220" y="3060531"/>
                  <a:pt x="51032" y="2949877"/>
                  <a:pt x="0" y="2748885"/>
                </a:cubicBezTo>
                <a:cubicBezTo>
                  <a:pt x="-51032" y="2547893"/>
                  <a:pt x="20373" y="2380626"/>
                  <a:pt x="0" y="2147401"/>
                </a:cubicBezTo>
                <a:cubicBezTo>
                  <a:pt x="-20373" y="1914176"/>
                  <a:pt x="49920" y="1867468"/>
                  <a:pt x="0" y="1619784"/>
                </a:cubicBezTo>
                <a:cubicBezTo>
                  <a:pt x="-49920" y="1372100"/>
                  <a:pt x="41410" y="1285298"/>
                  <a:pt x="0" y="1129100"/>
                </a:cubicBezTo>
                <a:cubicBezTo>
                  <a:pt x="-41410" y="972902"/>
                  <a:pt x="28258" y="900550"/>
                  <a:pt x="0" y="712283"/>
                </a:cubicBezTo>
                <a:cubicBezTo>
                  <a:pt x="-28258" y="524016"/>
                  <a:pt x="50242" y="310733"/>
                  <a:pt x="0" y="0"/>
                </a:cubicBezTo>
                <a:close/>
              </a:path>
            </a:pathLst>
          </a:custGeom>
          <a:noFill/>
          <a:ln w="349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DCP Digital Health Care Committee</a:t>
            </a:r>
          </a:p>
          <a:p>
            <a:endParaRPr lang="en-GB" dirty="0"/>
          </a:p>
          <a:p>
            <a:pPr algn="ctr"/>
            <a:r>
              <a:rPr lang="en-GB" dirty="0"/>
              <a:t>Our Mission:</a:t>
            </a:r>
          </a:p>
          <a:p>
            <a:pPr algn="ctr"/>
            <a:r>
              <a:rPr lang="en-GB" dirty="0"/>
              <a:t>Supporting competent and confident applied psychologists to deliver ethical digital practice.</a:t>
            </a: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216EB-FA22-16E1-A18B-E6DC4A3D5135}"/>
              </a:ext>
            </a:extLst>
          </p:cNvPr>
          <p:cNvSpPr txBox="1"/>
          <p:nvPr/>
        </p:nvSpPr>
        <p:spPr>
          <a:xfrm>
            <a:off x="8399930" y="4913745"/>
            <a:ext cx="3514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Professor Helen Pote </a:t>
            </a:r>
          </a:p>
          <a:p>
            <a:r>
              <a:rPr lang="en-GB" dirty="0">
                <a:solidFill>
                  <a:schemeClr val="bg1"/>
                </a:solidFill>
              </a:rPr>
              <a:t>Dr Alesia Moulton-Perkins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www.digitalhealthskills.com</a:t>
            </a:r>
          </a:p>
        </p:txBody>
      </p:sp>
    </p:spTree>
    <p:extLst>
      <p:ext uri="{BB962C8B-B14F-4D97-AF65-F5344CB8AC3E}">
        <p14:creationId xmlns:p14="http://schemas.microsoft.com/office/powerpoint/2010/main" val="192712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A56C-899D-2D47-BB35-373446F7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chemeClr val="tx1"/>
                </a:solidFill>
              </a:rPr>
              <a:t>What is Digital Health?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1A1AD-88C8-384B-81E8-AAA0271D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346" y="2606502"/>
            <a:ext cx="6294448" cy="447082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/>
              <a:t>Working Definition of Digital Health Technologies</a:t>
            </a:r>
          </a:p>
          <a:p>
            <a:pPr marL="457200" lvl="1" indent="0">
              <a:buNone/>
            </a:pPr>
            <a:r>
              <a:rPr lang="en-US" sz="2400" i="1" dirty="0">
                <a:ea typeface="+mj-lt"/>
                <a:cs typeface="+mj-lt"/>
              </a:rPr>
              <a:t>“Apps, </a:t>
            </a:r>
            <a:r>
              <a:rPr lang="en-US" sz="2400" i="1" dirty="0" err="1">
                <a:ea typeface="+mj-lt"/>
                <a:cs typeface="+mj-lt"/>
              </a:rPr>
              <a:t>programmes</a:t>
            </a:r>
            <a:r>
              <a:rPr lang="en-US" sz="2400" i="1" dirty="0">
                <a:ea typeface="+mj-lt"/>
                <a:cs typeface="+mj-lt"/>
              </a:rPr>
              <a:t> and software used in the health and care system. They may be standalone or combined with other products such as medical devices or diagnostic tests.” </a:t>
            </a:r>
            <a:endParaRPr lang="en-US" sz="2400" dirty="0">
              <a:ea typeface="+mj-lt"/>
              <a:cs typeface="+mj-lt"/>
            </a:endParaRPr>
          </a:p>
          <a:p>
            <a:pPr marL="457200" lvl="1" indent="0">
              <a:buNone/>
            </a:pPr>
            <a:r>
              <a:rPr lang="en-US" sz="2400" i="1" dirty="0">
                <a:ea typeface="+mj-lt"/>
                <a:cs typeface="+mj-lt"/>
              </a:rPr>
              <a:t>NICE,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A7AB7-C0D9-1252-5646-030A8827C46D}"/>
              </a:ext>
            </a:extLst>
          </p:cNvPr>
          <p:cNvSpPr txBox="1"/>
          <p:nvPr/>
        </p:nvSpPr>
        <p:spPr>
          <a:xfrm>
            <a:off x="1311564" y="887614"/>
            <a:ext cx="6927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Our remit…</a:t>
            </a:r>
          </a:p>
        </p:txBody>
      </p:sp>
    </p:spTree>
    <p:extLst>
      <p:ext uri="{BB962C8B-B14F-4D97-AF65-F5344CB8AC3E}">
        <p14:creationId xmlns:p14="http://schemas.microsoft.com/office/powerpoint/2010/main" val="61905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2DA7AF-C8E3-A95D-68E0-230B906AA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59" y="803563"/>
            <a:ext cx="5098933" cy="5643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3B0C92-AB69-DC2B-C145-90C541DFE700}"/>
              </a:ext>
            </a:extLst>
          </p:cNvPr>
          <p:cNvSpPr txBox="1"/>
          <p:nvPr/>
        </p:nvSpPr>
        <p:spPr>
          <a:xfrm>
            <a:off x="775855" y="889843"/>
            <a:ext cx="3131127" cy="5355312"/>
          </a:xfrm>
          <a:custGeom>
            <a:avLst/>
            <a:gdLst>
              <a:gd name="connsiteX0" fmla="*/ 0 w 3131127"/>
              <a:gd name="connsiteY0" fmla="*/ 0 h 5355312"/>
              <a:gd name="connsiteX1" fmla="*/ 427921 w 3131127"/>
              <a:gd name="connsiteY1" fmla="*/ 0 h 5355312"/>
              <a:gd name="connsiteX2" fmla="*/ 887153 w 3131127"/>
              <a:gd name="connsiteY2" fmla="*/ 0 h 5355312"/>
              <a:gd name="connsiteX3" fmla="*/ 1440318 w 3131127"/>
              <a:gd name="connsiteY3" fmla="*/ 0 h 5355312"/>
              <a:gd name="connsiteX4" fmla="*/ 1868239 w 3131127"/>
              <a:gd name="connsiteY4" fmla="*/ 0 h 5355312"/>
              <a:gd name="connsiteX5" fmla="*/ 2390094 w 3131127"/>
              <a:gd name="connsiteY5" fmla="*/ 0 h 5355312"/>
              <a:gd name="connsiteX6" fmla="*/ 3131127 w 3131127"/>
              <a:gd name="connsiteY6" fmla="*/ 0 h 5355312"/>
              <a:gd name="connsiteX7" fmla="*/ 3131127 w 3131127"/>
              <a:gd name="connsiteY7" fmla="*/ 702141 h 5355312"/>
              <a:gd name="connsiteX8" fmla="*/ 3131127 w 3131127"/>
              <a:gd name="connsiteY8" fmla="*/ 1350729 h 5355312"/>
              <a:gd name="connsiteX9" fmla="*/ 3131127 w 3131127"/>
              <a:gd name="connsiteY9" fmla="*/ 1838657 h 5355312"/>
              <a:gd name="connsiteX10" fmla="*/ 3131127 w 3131127"/>
              <a:gd name="connsiteY10" fmla="*/ 2273032 h 5355312"/>
              <a:gd name="connsiteX11" fmla="*/ 3131127 w 3131127"/>
              <a:gd name="connsiteY11" fmla="*/ 2868067 h 5355312"/>
              <a:gd name="connsiteX12" fmla="*/ 3131127 w 3131127"/>
              <a:gd name="connsiteY12" fmla="*/ 3463102 h 5355312"/>
              <a:gd name="connsiteX13" fmla="*/ 3131127 w 3131127"/>
              <a:gd name="connsiteY13" fmla="*/ 3897477 h 5355312"/>
              <a:gd name="connsiteX14" fmla="*/ 3131127 w 3131127"/>
              <a:gd name="connsiteY14" fmla="*/ 4546065 h 5355312"/>
              <a:gd name="connsiteX15" fmla="*/ 3131127 w 3131127"/>
              <a:gd name="connsiteY15" fmla="*/ 5355312 h 5355312"/>
              <a:gd name="connsiteX16" fmla="*/ 2546650 w 3131127"/>
              <a:gd name="connsiteY16" fmla="*/ 5355312 h 5355312"/>
              <a:gd name="connsiteX17" fmla="*/ 1993484 w 3131127"/>
              <a:gd name="connsiteY17" fmla="*/ 5355312 h 5355312"/>
              <a:gd name="connsiteX18" fmla="*/ 1409007 w 3131127"/>
              <a:gd name="connsiteY18" fmla="*/ 5355312 h 5355312"/>
              <a:gd name="connsiteX19" fmla="*/ 824530 w 3131127"/>
              <a:gd name="connsiteY19" fmla="*/ 5355312 h 5355312"/>
              <a:gd name="connsiteX20" fmla="*/ 0 w 3131127"/>
              <a:gd name="connsiteY20" fmla="*/ 5355312 h 5355312"/>
              <a:gd name="connsiteX21" fmla="*/ 0 w 3131127"/>
              <a:gd name="connsiteY21" fmla="*/ 4760277 h 5355312"/>
              <a:gd name="connsiteX22" fmla="*/ 0 w 3131127"/>
              <a:gd name="connsiteY22" fmla="*/ 4325902 h 5355312"/>
              <a:gd name="connsiteX23" fmla="*/ 0 w 3131127"/>
              <a:gd name="connsiteY23" fmla="*/ 3784420 h 5355312"/>
              <a:gd name="connsiteX24" fmla="*/ 0 w 3131127"/>
              <a:gd name="connsiteY24" fmla="*/ 3189386 h 5355312"/>
              <a:gd name="connsiteX25" fmla="*/ 0 w 3131127"/>
              <a:gd name="connsiteY25" fmla="*/ 2540798 h 5355312"/>
              <a:gd name="connsiteX26" fmla="*/ 0 w 3131127"/>
              <a:gd name="connsiteY26" fmla="*/ 2052870 h 5355312"/>
              <a:gd name="connsiteX27" fmla="*/ 0 w 3131127"/>
              <a:gd name="connsiteY27" fmla="*/ 1618494 h 5355312"/>
              <a:gd name="connsiteX28" fmla="*/ 0 w 3131127"/>
              <a:gd name="connsiteY28" fmla="*/ 969907 h 5355312"/>
              <a:gd name="connsiteX29" fmla="*/ 0 w 3131127"/>
              <a:gd name="connsiteY29" fmla="*/ 0 h 535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31127" h="5355312" extrusionOk="0">
                <a:moveTo>
                  <a:pt x="0" y="0"/>
                </a:moveTo>
                <a:cubicBezTo>
                  <a:pt x="127998" y="-49667"/>
                  <a:pt x="320306" y="40940"/>
                  <a:pt x="427921" y="0"/>
                </a:cubicBezTo>
                <a:cubicBezTo>
                  <a:pt x="535536" y="-40940"/>
                  <a:pt x="772113" y="53223"/>
                  <a:pt x="887153" y="0"/>
                </a:cubicBezTo>
                <a:cubicBezTo>
                  <a:pt x="1002193" y="-53223"/>
                  <a:pt x="1226881" y="19389"/>
                  <a:pt x="1440318" y="0"/>
                </a:cubicBezTo>
                <a:cubicBezTo>
                  <a:pt x="1653755" y="-19389"/>
                  <a:pt x="1771379" y="23204"/>
                  <a:pt x="1868239" y="0"/>
                </a:cubicBezTo>
                <a:cubicBezTo>
                  <a:pt x="1965099" y="-23204"/>
                  <a:pt x="2194471" y="20722"/>
                  <a:pt x="2390094" y="0"/>
                </a:cubicBezTo>
                <a:cubicBezTo>
                  <a:pt x="2585717" y="-20722"/>
                  <a:pt x="2962463" y="14970"/>
                  <a:pt x="3131127" y="0"/>
                </a:cubicBezTo>
                <a:cubicBezTo>
                  <a:pt x="3179935" y="209322"/>
                  <a:pt x="3117982" y="355945"/>
                  <a:pt x="3131127" y="702141"/>
                </a:cubicBezTo>
                <a:cubicBezTo>
                  <a:pt x="3144272" y="1048337"/>
                  <a:pt x="3119265" y="1065746"/>
                  <a:pt x="3131127" y="1350729"/>
                </a:cubicBezTo>
                <a:cubicBezTo>
                  <a:pt x="3142989" y="1635712"/>
                  <a:pt x="3078861" y="1699761"/>
                  <a:pt x="3131127" y="1838657"/>
                </a:cubicBezTo>
                <a:cubicBezTo>
                  <a:pt x="3183393" y="1977553"/>
                  <a:pt x="3100256" y="2139913"/>
                  <a:pt x="3131127" y="2273032"/>
                </a:cubicBezTo>
                <a:cubicBezTo>
                  <a:pt x="3161998" y="2406152"/>
                  <a:pt x="3068984" y="2744385"/>
                  <a:pt x="3131127" y="2868067"/>
                </a:cubicBezTo>
                <a:cubicBezTo>
                  <a:pt x="3193270" y="2991749"/>
                  <a:pt x="3062986" y="3327609"/>
                  <a:pt x="3131127" y="3463102"/>
                </a:cubicBezTo>
                <a:cubicBezTo>
                  <a:pt x="3199268" y="3598595"/>
                  <a:pt x="3130800" y="3698452"/>
                  <a:pt x="3131127" y="3897477"/>
                </a:cubicBezTo>
                <a:cubicBezTo>
                  <a:pt x="3131454" y="4096502"/>
                  <a:pt x="3096952" y="4237961"/>
                  <a:pt x="3131127" y="4546065"/>
                </a:cubicBezTo>
                <a:cubicBezTo>
                  <a:pt x="3165302" y="4854169"/>
                  <a:pt x="3107675" y="5071462"/>
                  <a:pt x="3131127" y="5355312"/>
                </a:cubicBezTo>
                <a:cubicBezTo>
                  <a:pt x="2940619" y="5413120"/>
                  <a:pt x="2730770" y="5334647"/>
                  <a:pt x="2546650" y="5355312"/>
                </a:cubicBezTo>
                <a:cubicBezTo>
                  <a:pt x="2362530" y="5375977"/>
                  <a:pt x="2188313" y="5338373"/>
                  <a:pt x="1993484" y="5355312"/>
                </a:cubicBezTo>
                <a:cubicBezTo>
                  <a:pt x="1798655" y="5372251"/>
                  <a:pt x="1644155" y="5322275"/>
                  <a:pt x="1409007" y="5355312"/>
                </a:cubicBezTo>
                <a:cubicBezTo>
                  <a:pt x="1173859" y="5388349"/>
                  <a:pt x="972514" y="5344868"/>
                  <a:pt x="824530" y="5355312"/>
                </a:cubicBezTo>
                <a:cubicBezTo>
                  <a:pt x="676546" y="5365756"/>
                  <a:pt x="218333" y="5300869"/>
                  <a:pt x="0" y="5355312"/>
                </a:cubicBezTo>
                <a:cubicBezTo>
                  <a:pt x="-23662" y="5164975"/>
                  <a:pt x="37274" y="5036133"/>
                  <a:pt x="0" y="4760277"/>
                </a:cubicBezTo>
                <a:cubicBezTo>
                  <a:pt x="-37274" y="4484422"/>
                  <a:pt x="49541" y="4519150"/>
                  <a:pt x="0" y="4325902"/>
                </a:cubicBezTo>
                <a:cubicBezTo>
                  <a:pt x="-49541" y="4132655"/>
                  <a:pt x="27937" y="3897922"/>
                  <a:pt x="0" y="3784420"/>
                </a:cubicBezTo>
                <a:cubicBezTo>
                  <a:pt x="-27937" y="3670918"/>
                  <a:pt x="19232" y="3396995"/>
                  <a:pt x="0" y="3189386"/>
                </a:cubicBezTo>
                <a:cubicBezTo>
                  <a:pt x="-19232" y="2981777"/>
                  <a:pt x="23186" y="2820903"/>
                  <a:pt x="0" y="2540798"/>
                </a:cubicBezTo>
                <a:cubicBezTo>
                  <a:pt x="-23186" y="2260693"/>
                  <a:pt x="50908" y="2163099"/>
                  <a:pt x="0" y="2052870"/>
                </a:cubicBezTo>
                <a:cubicBezTo>
                  <a:pt x="-50908" y="1942641"/>
                  <a:pt x="36567" y="1828157"/>
                  <a:pt x="0" y="1618494"/>
                </a:cubicBezTo>
                <a:cubicBezTo>
                  <a:pt x="-36567" y="1408831"/>
                  <a:pt x="4591" y="1209757"/>
                  <a:pt x="0" y="969907"/>
                </a:cubicBezTo>
                <a:cubicBezTo>
                  <a:pt x="-4591" y="730057"/>
                  <a:pt x="9746" y="347149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335383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DCP Digital Healthcare Committee</a:t>
            </a:r>
          </a:p>
          <a:p>
            <a:r>
              <a:rPr lang="en-US" dirty="0"/>
              <a:t>www.digitalhealthskills.com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600" dirty="0"/>
              <a:t>Digital Competences Framework for the Psychological Professions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7881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8DBF77-879B-B761-8AC4-61337BF3D25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504459" y="397370"/>
            <a:ext cx="5600700" cy="603885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C36007-6553-97F5-AF84-5481EFE6DC4B}"/>
              </a:ext>
            </a:extLst>
          </p:cNvPr>
          <p:cNvSpPr txBox="1"/>
          <p:nvPr/>
        </p:nvSpPr>
        <p:spPr>
          <a:xfrm>
            <a:off x="387926" y="1431636"/>
            <a:ext cx="3168073" cy="3970318"/>
          </a:xfrm>
          <a:custGeom>
            <a:avLst/>
            <a:gdLst>
              <a:gd name="connsiteX0" fmla="*/ 0 w 3168073"/>
              <a:gd name="connsiteY0" fmla="*/ 0 h 3970318"/>
              <a:gd name="connsiteX1" fmla="*/ 432970 w 3168073"/>
              <a:gd name="connsiteY1" fmla="*/ 0 h 3970318"/>
              <a:gd name="connsiteX2" fmla="*/ 865940 w 3168073"/>
              <a:gd name="connsiteY2" fmla="*/ 0 h 3970318"/>
              <a:gd name="connsiteX3" fmla="*/ 1330591 w 3168073"/>
              <a:gd name="connsiteY3" fmla="*/ 0 h 3970318"/>
              <a:gd name="connsiteX4" fmla="*/ 1795241 w 3168073"/>
              <a:gd name="connsiteY4" fmla="*/ 0 h 3970318"/>
              <a:gd name="connsiteX5" fmla="*/ 2354934 w 3168073"/>
              <a:gd name="connsiteY5" fmla="*/ 0 h 3970318"/>
              <a:gd name="connsiteX6" fmla="*/ 3168073 w 3168073"/>
              <a:gd name="connsiteY6" fmla="*/ 0 h 3970318"/>
              <a:gd name="connsiteX7" fmla="*/ 3168073 w 3168073"/>
              <a:gd name="connsiteY7" fmla="*/ 606891 h 3970318"/>
              <a:gd name="connsiteX8" fmla="*/ 3168073 w 3168073"/>
              <a:gd name="connsiteY8" fmla="*/ 1054970 h 3970318"/>
              <a:gd name="connsiteX9" fmla="*/ 3168073 w 3168073"/>
              <a:gd name="connsiteY9" fmla="*/ 1661862 h 3970318"/>
              <a:gd name="connsiteX10" fmla="*/ 3168073 w 3168073"/>
              <a:gd name="connsiteY10" fmla="*/ 2189347 h 3970318"/>
              <a:gd name="connsiteX11" fmla="*/ 3168073 w 3168073"/>
              <a:gd name="connsiteY11" fmla="*/ 2796238 h 3970318"/>
              <a:gd name="connsiteX12" fmla="*/ 3168073 w 3168073"/>
              <a:gd name="connsiteY12" fmla="*/ 3323723 h 3970318"/>
              <a:gd name="connsiteX13" fmla="*/ 3168073 w 3168073"/>
              <a:gd name="connsiteY13" fmla="*/ 3970318 h 3970318"/>
              <a:gd name="connsiteX14" fmla="*/ 2640061 w 3168073"/>
              <a:gd name="connsiteY14" fmla="*/ 3970318 h 3970318"/>
              <a:gd name="connsiteX15" fmla="*/ 2080368 w 3168073"/>
              <a:gd name="connsiteY15" fmla="*/ 3970318 h 3970318"/>
              <a:gd name="connsiteX16" fmla="*/ 1520675 w 3168073"/>
              <a:gd name="connsiteY16" fmla="*/ 3970318 h 3970318"/>
              <a:gd name="connsiteX17" fmla="*/ 992663 w 3168073"/>
              <a:gd name="connsiteY17" fmla="*/ 3970318 h 3970318"/>
              <a:gd name="connsiteX18" fmla="*/ 0 w 3168073"/>
              <a:gd name="connsiteY18" fmla="*/ 3970318 h 3970318"/>
              <a:gd name="connsiteX19" fmla="*/ 0 w 3168073"/>
              <a:gd name="connsiteY19" fmla="*/ 3482536 h 3970318"/>
              <a:gd name="connsiteX20" fmla="*/ 0 w 3168073"/>
              <a:gd name="connsiteY20" fmla="*/ 2875645 h 3970318"/>
              <a:gd name="connsiteX21" fmla="*/ 0 w 3168073"/>
              <a:gd name="connsiteY21" fmla="*/ 2427566 h 3970318"/>
              <a:gd name="connsiteX22" fmla="*/ 0 w 3168073"/>
              <a:gd name="connsiteY22" fmla="*/ 1860378 h 3970318"/>
              <a:gd name="connsiteX23" fmla="*/ 0 w 3168073"/>
              <a:gd name="connsiteY23" fmla="*/ 1412299 h 3970318"/>
              <a:gd name="connsiteX24" fmla="*/ 0 w 3168073"/>
              <a:gd name="connsiteY24" fmla="*/ 924517 h 3970318"/>
              <a:gd name="connsiteX25" fmla="*/ 0 w 3168073"/>
              <a:gd name="connsiteY25" fmla="*/ 0 h 397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68073" h="3970318" extrusionOk="0">
                <a:moveTo>
                  <a:pt x="0" y="0"/>
                </a:moveTo>
                <a:cubicBezTo>
                  <a:pt x="171241" y="-41814"/>
                  <a:pt x="258994" y="6627"/>
                  <a:pt x="432970" y="0"/>
                </a:cubicBezTo>
                <a:cubicBezTo>
                  <a:pt x="606946" y="-6627"/>
                  <a:pt x="773219" y="12918"/>
                  <a:pt x="865940" y="0"/>
                </a:cubicBezTo>
                <a:cubicBezTo>
                  <a:pt x="958661" y="-12918"/>
                  <a:pt x="1133130" y="23521"/>
                  <a:pt x="1330591" y="0"/>
                </a:cubicBezTo>
                <a:cubicBezTo>
                  <a:pt x="1528052" y="-23521"/>
                  <a:pt x="1632374" y="14183"/>
                  <a:pt x="1795241" y="0"/>
                </a:cubicBezTo>
                <a:cubicBezTo>
                  <a:pt x="1958108" y="-14183"/>
                  <a:pt x="2157606" y="45126"/>
                  <a:pt x="2354934" y="0"/>
                </a:cubicBezTo>
                <a:cubicBezTo>
                  <a:pt x="2552262" y="-45126"/>
                  <a:pt x="2974007" y="2001"/>
                  <a:pt x="3168073" y="0"/>
                </a:cubicBezTo>
                <a:cubicBezTo>
                  <a:pt x="3202646" y="209110"/>
                  <a:pt x="3114347" y="478461"/>
                  <a:pt x="3168073" y="606891"/>
                </a:cubicBezTo>
                <a:cubicBezTo>
                  <a:pt x="3221799" y="735321"/>
                  <a:pt x="3166166" y="858949"/>
                  <a:pt x="3168073" y="1054970"/>
                </a:cubicBezTo>
                <a:cubicBezTo>
                  <a:pt x="3169980" y="1250991"/>
                  <a:pt x="3129375" y="1459902"/>
                  <a:pt x="3168073" y="1661862"/>
                </a:cubicBezTo>
                <a:cubicBezTo>
                  <a:pt x="3206771" y="1863822"/>
                  <a:pt x="3144801" y="1976564"/>
                  <a:pt x="3168073" y="2189347"/>
                </a:cubicBezTo>
                <a:cubicBezTo>
                  <a:pt x="3191345" y="2402130"/>
                  <a:pt x="3107957" y="2598572"/>
                  <a:pt x="3168073" y="2796238"/>
                </a:cubicBezTo>
                <a:cubicBezTo>
                  <a:pt x="3228189" y="2993904"/>
                  <a:pt x="3144873" y="3069761"/>
                  <a:pt x="3168073" y="3323723"/>
                </a:cubicBezTo>
                <a:cubicBezTo>
                  <a:pt x="3191273" y="3577685"/>
                  <a:pt x="3099898" y="3671920"/>
                  <a:pt x="3168073" y="3970318"/>
                </a:cubicBezTo>
                <a:cubicBezTo>
                  <a:pt x="2983150" y="4008060"/>
                  <a:pt x="2780823" y="3933085"/>
                  <a:pt x="2640061" y="3970318"/>
                </a:cubicBezTo>
                <a:cubicBezTo>
                  <a:pt x="2499299" y="4007551"/>
                  <a:pt x="2335100" y="3970030"/>
                  <a:pt x="2080368" y="3970318"/>
                </a:cubicBezTo>
                <a:cubicBezTo>
                  <a:pt x="1825636" y="3970606"/>
                  <a:pt x="1655848" y="3919257"/>
                  <a:pt x="1520675" y="3970318"/>
                </a:cubicBezTo>
                <a:cubicBezTo>
                  <a:pt x="1385502" y="4021379"/>
                  <a:pt x="1115782" y="3951039"/>
                  <a:pt x="992663" y="3970318"/>
                </a:cubicBezTo>
                <a:cubicBezTo>
                  <a:pt x="869544" y="3989597"/>
                  <a:pt x="441486" y="3950637"/>
                  <a:pt x="0" y="3970318"/>
                </a:cubicBezTo>
                <a:cubicBezTo>
                  <a:pt x="-46233" y="3782152"/>
                  <a:pt x="55578" y="3709636"/>
                  <a:pt x="0" y="3482536"/>
                </a:cubicBezTo>
                <a:cubicBezTo>
                  <a:pt x="-55578" y="3255436"/>
                  <a:pt x="68224" y="3162418"/>
                  <a:pt x="0" y="2875645"/>
                </a:cubicBezTo>
                <a:cubicBezTo>
                  <a:pt x="-68224" y="2588872"/>
                  <a:pt x="6641" y="2527160"/>
                  <a:pt x="0" y="2427566"/>
                </a:cubicBezTo>
                <a:cubicBezTo>
                  <a:pt x="-6641" y="2327972"/>
                  <a:pt x="27567" y="2104093"/>
                  <a:pt x="0" y="1860378"/>
                </a:cubicBezTo>
                <a:cubicBezTo>
                  <a:pt x="-27567" y="1616663"/>
                  <a:pt x="51926" y="1516969"/>
                  <a:pt x="0" y="1412299"/>
                </a:cubicBezTo>
                <a:cubicBezTo>
                  <a:pt x="-51926" y="1307629"/>
                  <a:pt x="12057" y="1084868"/>
                  <a:pt x="0" y="924517"/>
                </a:cubicBezTo>
                <a:cubicBezTo>
                  <a:pt x="-12057" y="764166"/>
                  <a:pt x="52780" y="276531"/>
                  <a:pt x="0" y="0"/>
                </a:cubicBezTo>
                <a:close/>
              </a:path>
            </a:pathLst>
          </a:custGeom>
          <a:noFill/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224922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dirty="0"/>
              <a:t>DCP Digital Healthcare Committee</a:t>
            </a:r>
          </a:p>
          <a:p>
            <a:r>
              <a:rPr lang="en-US" dirty="0"/>
              <a:t>www.digitalhealthskills.com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4800" dirty="0"/>
              <a:t>Free </a:t>
            </a:r>
            <a:r>
              <a:rPr lang="en-GB" sz="4800" dirty="0" err="1"/>
              <a:t>Elearning</a:t>
            </a:r>
            <a:endParaRPr lang="en-GB" sz="4800" dirty="0"/>
          </a:p>
          <a:p>
            <a:r>
              <a:rPr lang="en-GB" sz="4800" dirty="0"/>
              <a:t>4 Modules</a:t>
            </a:r>
          </a:p>
        </p:txBody>
      </p:sp>
    </p:spTree>
    <p:extLst>
      <p:ext uri="{BB962C8B-B14F-4D97-AF65-F5344CB8AC3E}">
        <p14:creationId xmlns:p14="http://schemas.microsoft.com/office/powerpoint/2010/main" val="120506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F2A3B-333D-62F0-8093-D7B9E89A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of 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6710C-3A7A-25D3-BEB1-25E65CD92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Aim: Consider the equality and inclusivity of current and future digital psychological practice. Working together to overcome barriers to inclusivity.</a:t>
            </a:r>
          </a:p>
          <a:p>
            <a:endParaRPr lang="en-GB" dirty="0"/>
          </a:p>
          <a:p>
            <a:r>
              <a:rPr lang="en-GB" dirty="0"/>
              <a:t>Where are we at post COVID-19</a:t>
            </a:r>
          </a:p>
          <a:p>
            <a:pPr lvl="1"/>
            <a:r>
              <a:rPr lang="en-GB" dirty="0"/>
              <a:t>Importance of thoughtful evidence-based digital practice</a:t>
            </a:r>
          </a:p>
          <a:p>
            <a:pPr lvl="1"/>
            <a:r>
              <a:rPr lang="en-GB" dirty="0"/>
              <a:t>Importance of Training and CPD</a:t>
            </a:r>
          </a:p>
          <a:p>
            <a:pPr lvl="1"/>
            <a:r>
              <a:rPr lang="en-GB" dirty="0"/>
              <a:t>Importance of Inclusivity</a:t>
            </a:r>
          </a:p>
        </p:txBody>
      </p:sp>
    </p:spTree>
    <p:extLst>
      <p:ext uri="{BB962C8B-B14F-4D97-AF65-F5344CB8AC3E}">
        <p14:creationId xmlns:p14="http://schemas.microsoft.com/office/powerpoint/2010/main" val="264455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00C05F-DEC9-86C7-8C3A-22E2B62F7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75" y="359712"/>
            <a:ext cx="5335525" cy="6138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1779F7-DAE9-4852-65D2-BACB5020AD90}"/>
              </a:ext>
            </a:extLst>
          </p:cNvPr>
          <p:cNvSpPr txBox="1"/>
          <p:nvPr/>
        </p:nvSpPr>
        <p:spPr>
          <a:xfrm>
            <a:off x="6850288" y="2059709"/>
            <a:ext cx="4581237" cy="4524315"/>
          </a:xfrm>
          <a:custGeom>
            <a:avLst/>
            <a:gdLst>
              <a:gd name="connsiteX0" fmla="*/ 0 w 4581237"/>
              <a:gd name="connsiteY0" fmla="*/ 0 h 4524315"/>
              <a:gd name="connsiteX1" fmla="*/ 526842 w 4581237"/>
              <a:gd name="connsiteY1" fmla="*/ 0 h 4524315"/>
              <a:gd name="connsiteX2" fmla="*/ 1191122 w 4581237"/>
              <a:gd name="connsiteY2" fmla="*/ 0 h 4524315"/>
              <a:gd name="connsiteX3" fmla="*/ 1626339 w 4581237"/>
              <a:gd name="connsiteY3" fmla="*/ 0 h 4524315"/>
              <a:gd name="connsiteX4" fmla="*/ 2244806 w 4581237"/>
              <a:gd name="connsiteY4" fmla="*/ 0 h 4524315"/>
              <a:gd name="connsiteX5" fmla="*/ 2771648 w 4581237"/>
              <a:gd name="connsiteY5" fmla="*/ 0 h 4524315"/>
              <a:gd name="connsiteX6" fmla="*/ 3298491 w 4581237"/>
              <a:gd name="connsiteY6" fmla="*/ 0 h 4524315"/>
              <a:gd name="connsiteX7" fmla="*/ 3779521 w 4581237"/>
              <a:gd name="connsiteY7" fmla="*/ 0 h 4524315"/>
              <a:gd name="connsiteX8" fmla="*/ 4581237 w 4581237"/>
              <a:gd name="connsiteY8" fmla="*/ 0 h 4524315"/>
              <a:gd name="connsiteX9" fmla="*/ 4581237 w 4581237"/>
              <a:gd name="connsiteY9" fmla="*/ 429810 h 4524315"/>
              <a:gd name="connsiteX10" fmla="*/ 4581237 w 4581237"/>
              <a:gd name="connsiteY10" fmla="*/ 1040592 h 4524315"/>
              <a:gd name="connsiteX11" fmla="*/ 4581237 w 4581237"/>
              <a:gd name="connsiteY11" fmla="*/ 1696618 h 4524315"/>
              <a:gd name="connsiteX12" fmla="*/ 4581237 w 4581237"/>
              <a:gd name="connsiteY12" fmla="*/ 2216914 h 4524315"/>
              <a:gd name="connsiteX13" fmla="*/ 4581237 w 4581237"/>
              <a:gd name="connsiteY13" fmla="*/ 2872940 h 4524315"/>
              <a:gd name="connsiteX14" fmla="*/ 4581237 w 4581237"/>
              <a:gd name="connsiteY14" fmla="*/ 3347993 h 4524315"/>
              <a:gd name="connsiteX15" fmla="*/ 4581237 w 4581237"/>
              <a:gd name="connsiteY15" fmla="*/ 4004019 h 4524315"/>
              <a:gd name="connsiteX16" fmla="*/ 4581237 w 4581237"/>
              <a:gd name="connsiteY16" fmla="*/ 4524315 h 4524315"/>
              <a:gd name="connsiteX17" fmla="*/ 4008582 w 4581237"/>
              <a:gd name="connsiteY17" fmla="*/ 4524315 h 4524315"/>
              <a:gd name="connsiteX18" fmla="*/ 3573365 w 4581237"/>
              <a:gd name="connsiteY18" fmla="*/ 4524315 h 4524315"/>
              <a:gd name="connsiteX19" fmla="*/ 2909085 w 4581237"/>
              <a:gd name="connsiteY19" fmla="*/ 4524315 h 4524315"/>
              <a:gd name="connsiteX20" fmla="*/ 2336431 w 4581237"/>
              <a:gd name="connsiteY20" fmla="*/ 4524315 h 4524315"/>
              <a:gd name="connsiteX21" fmla="*/ 1901213 w 4581237"/>
              <a:gd name="connsiteY21" fmla="*/ 4524315 h 4524315"/>
              <a:gd name="connsiteX22" fmla="*/ 1282746 w 4581237"/>
              <a:gd name="connsiteY22" fmla="*/ 4524315 h 4524315"/>
              <a:gd name="connsiteX23" fmla="*/ 755904 w 4581237"/>
              <a:gd name="connsiteY23" fmla="*/ 4524315 h 4524315"/>
              <a:gd name="connsiteX24" fmla="*/ 0 w 4581237"/>
              <a:gd name="connsiteY24" fmla="*/ 4524315 h 4524315"/>
              <a:gd name="connsiteX25" fmla="*/ 0 w 4581237"/>
              <a:gd name="connsiteY25" fmla="*/ 3913532 h 4524315"/>
              <a:gd name="connsiteX26" fmla="*/ 0 w 4581237"/>
              <a:gd name="connsiteY26" fmla="*/ 3393236 h 4524315"/>
              <a:gd name="connsiteX27" fmla="*/ 0 w 4581237"/>
              <a:gd name="connsiteY27" fmla="*/ 2782454 h 4524315"/>
              <a:gd name="connsiteX28" fmla="*/ 0 w 4581237"/>
              <a:gd name="connsiteY28" fmla="*/ 2307401 h 4524315"/>
              <a:gd name="connsiteX29" fmla="*/ 0 w 4581237"/>
              <a:gd name="connsiteY29" fmla="*/ 1877591 h 4524315"/>
              <a:gd name="connsiteX30" fmla="*/ 0 w 4581237"/>
              <a:gd name="connsiteY30" fmla="*/ 1447781 h 4524315"/>
              <a:gd name="connsiteX31" fmla="*/ 0 w 4581237"/>
              <a:gd name="connsiteY31" fmla="*/ 791755 h 4524315"/>
              <a:gd name="connsiteX32" fmla="*/ 0 w 4581237"/>
              <a:gd name="connsiteY32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81237" h="4524315" extrusionOk="0">
                <a:moveTo>
                  <a:pt x="0" y="0"/>
                </a:moveTo>
                <a:cubicBezTo>
                  <a:pt x="141173" y="-4822"/>
                  <a:pt x="371529" y="27499"/>
                  <a:pt x="526842" y="0"/>
                </a:cubicBezTo>
                <a:cubicBezTo>
                  <a:pt x="682155" y="-27499"/>
                  <a:pt x="972876" y="36995"/>
                  <a:pt x="1191122" y="0"/>
                </a:cubicBezTo>
                <a:cubicBezTo>
                  <a:pt x="1409368" y="-36995"/>
                  <a:pt x="1536720" y="8908"/>
                  <a:pt x="1626339" y="0"/>
                </a:cubicBezTo>
                <a:cubicBezTo>
                  <a:pt x="1715958" y="-8908"/>
                  <a:pt x="1938166" y="62066"/>
                  <a:pt x="2244806" y="0"/>
                </a:cubicBezTo>
                <a:cubicBezTo>
                  <a:pt x="2551446" y="-62066"/>
                  <a:pt x="2635018" y="63157"/>
                  <a:pt x="2771648" y="0"/>
                </a:cubicBezTo>
                <a:cubicBezTo>
                  <a:pt x="2908278" y="-63157"/>
                  <a:pt x="3181627" y="6439"/>
                  <a:pt x="3298491" y="0"/>
                </a:cubicBezTo>
                <a:cubicBezTo>
                  <a:pt x="3415355" y="-6439"/>
                  <a:pt x="3620415" y="12670"/>
                  <a:pt x="3779521" y="0"/>
                </a:cubicBezTo>
                <a:cubicBezTo>
                  <a:pt x="3938627" y="-12670"/>
                  <a:pt x="4260644" y="72278"/>
                  <a:pt x="4581237" y="0"/>
                </a:cubicBezTo>
                <a:cubicBezTo>
                  <a:pt x="4627317" y="120794"/>
                  <a:pt x="4571820" y="330945"/>
                  <a:pt x="4581237" y="429810"/>
                </a:cubicBezTo>
                <a:cubicBezTo>
                  <a:pt x="4590654" y="528675"/>
                  <a:pt x="4535239" y="878498"/>
                  <a:pt x="4581237" y="1040592"/>
                </a:cubicBezTo>
                <a:cubicBezTo>
                  <a:pt x="4627235" y="1202686"/>
                  <a:pt x="4578803" y="1403556"/>
                  <a:pt x="4581237" y="1696618"/>
                </a:cubicBezTo>
                <a:cubicBezTo>
                  <a:pt x="4583671" y="1989680"/>
                  <a:pt x="4574980" y="1978841"/>
                  <a:pt x="4581237" y="2216914"/>
                </a:cubicBezTo>
                <a:cubicBezTo>
                  <a:pt x="4587494" y="2454987"/>
                  <a:pt x="4554313" y="2562062"/>
                  <a:pt x="4581237" y="2872940"/>
                </a:cubicBezTo>
                <a:cubicBezTo>
                  <a:pt x="4608161" y="3183818"/>
                  <a:pt x="4545984" y="3249652"/>
                  <a:pt x="4581237" y="3347993"/>
                </a:cubicBezTo>
                <a:cubicBezTo>
                  <a:pt x="4616490" y="3446334"/>
                  <a:pt x="4580728" y="3736534"/>
                  <a:pt x="4581237" y="4004019"/>
                </a:cubicBezTo>
                <a:cubicBezTo>
                  <a:pt x="4581746" y="4271504"/>
                  <a:pt x="4523819" y="4384040"/>
                  <a:pt x="4581237" y="4524315"/>
                </a:cubicBezTo>
                <a:cubicBezTo>
                  <a:pt x="4426558" y="4562698"/>
                  <a:pt x="4201998" y="4495647"/>
                  <a:pt x="4008582" y="4524315"/>
                </a:cubicBezTo>
                <a:cubicBezTo>
                  <a:pt x="3815166" y="4552983"/>
                  <a:pt x="3681905" y="4493642"/>
                  <a:pt x="3573365" y="4524315"/>
                </a:cubicBezTo>
                <a:cubicBezTo>
                  <a:pt x="3464825" y="4554988"/>
                  <a:pt x="3087170" y="4467545"/>
                  <a:pt x="2909085" y="4524315"/>
                </a:cubicBezTo>
                <a:cubicBezTo>
                  <a:pt x="2731000" y="4581085"/>
                  <a:pt x="2621064" y="4511917"/>
                  <a:pt x="2336431" y="4524315"/>
                </a:cubicBezTo>
                <a:cubicBezTo>
                  <a:pt x="2051798" y="4536713"/>
                  <a:pt x="2105263" y="4512350"/>
                  <a:pt x="1901213" y="4524315"/>
                </a:cubicBezTo>
                <a:cubicBezTo>
                  <a:pt x="1697163" y="4536280"/>
                  <a:pt x="1461656" y="4473356"/>
                  <a:pt x="1282746" y="4524315"/>
                </a:cubicBezTo>
                <a:cubicBezTo>
                  <a:pt x="1103836" y="4575274"/>
                  <a:pt x="968043" y="4509911"/>
                  <a:pt x="755904" y="4524315"/>
                </a:cubicBezTo>
                <a:cubicBezTo>
                  <a:pt x="543765" y="4538719"/>
                  <a:pt x="373905" y="4508004"/>
                  <a:pt x="0" y="4524315"/>
                </a:cubicBezTo>
                <a:cubicBezTo>
                  <a:pt x="-45654" y="4355787"/>
                  <a:pt x="27205" y="4038006"/>
                  <a:pt x="0" y="3913532"/>
                </a:cubicBezTo>
                <a:cubicBezTo>
                  <a:pt x="-27205" y="3789058"/>
                  <a:pt x="42915" y="3623837"/>
                  <a:pt x="0" y="3393236"/>
                </a:cubicBezTo>
                <a:cubicBezTo>
                  <a:pt x="-42915" y="3162635"/>
                  <a:pt x="26221" y="3014768"/>
                  <a:pt x="0" y="2782454"/>
                </a:cubicBezTo>
                <a:cubicBezTo>
                  <a:pt x="-26221" y="2550140"/>
                  <a:pt x="35832" y="2451794"/>
                  <a:pt x="0" y="2307401"/>
                </a:cubicBezTo>
                <a:cubicBezTo>
                  <a:pt x="-35832" y="2163008"/>
                  <a:pt x="38665" y="1998950"/>
                  <a:pt x="0" y="1877591"/>
                </a:cubicBezTo>
                <a:cubicBezTo>
                  <a:pt x="-38665" y="1756232"/>
                  <a:pt x="50752" y="1567932"/>
                  <a:pt x="0" y="1447781"/>
                </a:cubicBezTo>
                <a:cubicBezTo>
                  <a:pt x="-50752" y="1327630"/>
                  <a:pt x="73947" y="1102544"/>
                  <a:pt x="0" y="791755"/>
                </a:cubicBezTo>
                <a:cubicBezTo>
                  <a:pt x="-73947" y="480966"/>
                  <a:pt x="49033" y="332746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060232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dirty="0"/>
              <a:t>This event will be recorded, by attending you give consent for recording</a:t>
            </a:r>
          </a:p>
          <a:p>
            <a:endParaRPr lang="en-GB" dirty="0"/>
          </a:p>
          <a:p>
            <a:r>
              <a:rPr lang="en-GB" dirty="0"/>
              <a:t>Slides and recordings will be made available @ </a:t>
            </a:r>
            <a:r>
              <a:rPr lang="en-GB" dirty="0">
                <a:hlinkClick r:id="rId4"/>
              </a:rPr>
              <a:t>www.digitalhealthskills.com</a:t>
            </a:r>
            <a:endParaRPr lang="en-GB" dirty="0"/>
          </a:p>
          <a:p>
            <a:endParaRPr lang="en-GB" dirty="0"/>
          </a:p>
          <a:p>
            <a:r>
              <a:rPr lang="en-GB" dirty="0"/>
              <a:t>Please mute yourself </a:t>
            </a:r>
          </a:p>
          <a:p>
            <a:endParaRPr lang="en-GB" dirty="0"/>
          </a:p>
          <a:p>
            <a:r>
              <a:rPr lang="en-GB" dirty="0"/>
              <a:t>We will take questions at the end of each presentation</a:t>
            </a:r>
          </a:p>
          <a:p>
            <a:endParaRPr lang="en-GB" dirty="0"/>
          </a:p>
          <a:p>
            <a:r>
              <a:rPr lang="en-GB" dirty="0"/>
              <a:t>Type your questions to the Q&amp;A box</a:t>
            </a:r>
          </a:p>
          <a:p>
            <a:endParaRPr lang="en-GB" dirty="0"/>
          </a:p>
          <a:p>
            <a:r>
              <a:rPr lang="en-GB" dirty="0"/>
              <a:t>We will ask you to turn off your cameras for one presentation and roundtable discussion, to focus on speakers</a:t>
            </a:r>
          </a:p>
        </p:txBody>
      </p:sp>
    </p:spTree>
    <p:extLst>
      <p:ext uri="{BB962C8B-B14F-4D97-AF65-F5344CB8AC3E}">
        <p14:creationId xmlns:p14="http://schemas.microsoft.com/office/powerpoint/2010/main" val="90476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B29B-6781-26D5-593C-4AE96146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does Digital Inclusive Practice mean to you?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1A9E95-8ED8-F970-AA07-D55189A01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065" y="2373746"/>
            <a:ext cx="3598863" cy="3598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6560FA-E226-D16B-D976-B823E6DA4725}"/>
              </a:ext>
            </a:extLst>
          </p:cNvPr>
          <p:cNvSpPr txBox="1"/>
          <p:nvPr/>
        </p:nvSpPr>
        <p:spPr>
          <a:xfrm>
            <a:off x="5865091" y="2909455"/>
            <a:ext cx="53538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3"/>
              </a:rPr>
              <a:t>https://www.menti.com/alfi8dgzx93g</a:t>
            </a:r>
            <a:endParaRPr lang="en-GB" sz="20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Use Code: 5355 3219</a:t>
            </a:r>
          </a:p>
          <a:p>
            <a:endParaRPr lang="en-GB" sz="2800" dirty="0"/>
          </a:p>
          <a:p>
            <a:r>
              <a:rPr lang="en-GB" sz="2800" dirty="0"/>
              <a:t>Type in your key words</a:t>
            </a:r>
          </a:p>
        </p:txBody>
      </p:sp>
    </p:spTree>
    <p:extLst>
      <p:ext uri="{BB962C8B-B14F-4D97-AF65-F5344CB8AC3E}">
        <p14:creationId xmlns:p14="http://schemas.microsoft.com/office/powerpoint/2010/main" val="9983200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4f78831-8a66-4cfe-ad8d-e8f2df7a3423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{B789D42A-040E-0F48-A6D0-02A460992F20}tf10001057</Template>
  <TotalTime>2015</TotalTime>
  <Words>286</Words>
  <Application>Microsoft Office PowerPoint</Application>
  <PresentationFormat>Widescreen</PresentationFormat>
  <Paragraphs>60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Berlin</vt:lpstr>
      <vt:lpstr>PowerPoint Presentation</vt:lpstr>
      <vt:lpstr>Welcome 3rd Annual Conference  12th January 2024 </vt:lpstr>
      <vt:lpstr>What is Digital Health?</vt:lpstr>
      <vt:lpstr>PowerPoint Presentation</vt:lpstr>
      <vt:lpstr>PowerPoint Presentation</vt:lpstr>
      <vt:lpstr>Aims of Conferences</vt:lpstr>
      <vt:lpstr>PowerPoint Presentation</vt:lpstr>
      <vt:lpstr>What does Digital Inclusive Practice mean to you?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Pote, Helen</dc:creator>
  <cp:lastModifiedBy>Tierney, Laura</cp:lastModifiedBy>
  <cp:revision>373</cp:revision>
  <dcterms:created xsi:type="dcterms:W3CDTF">2022-09-24T22:31:56Z</dcterms:created>
  <dcterms:modified xsi:type="dcterms:W3CDTF">2024-01-12T08:34:45Z</dcterms:modified>
</cp:coreProperties>
</file>